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autoCompressPictures="0">
  <p:sldMasterIdLst>
    <p:sldMasterId id="2147483657" r:id="rId4"/>
  </p:sldMasterIdLst>
  <p:notesMasterIdLst>
    <p:notesMasterId r:id="rId71"/>
  </p:notesMasterIdLst>
  <p:handoutMasterIdLst>
    <p:handoutMasterId r:id="rId72"/>
  </p:handoutMasterIdLst>
  <p:sldIdLst>
    <p:sldId id="262" r:id="rId5"/>
    <p:sldId id="956" r:id="rId6"/>
    <p:sldId id="957" r:id="rId7"/>
    <p:sldId id="1028" r:id="rId8"/>
    <p:sldId id="1008" r:id="rId9"/>
    <p:sldId id="548" r:id="rId10"/>
    <p:sldId id="659" r:id="rId11"/>
    <p:sldId id="1027" r:id="rId12"/>
    <p:sldId id="959" r:id="rId13"/>
    <p:sldId id="974" r:id="rId14"/>
    <p:sldId id="1029" r:id="rId15"/>
    <p:sldId id="960" r:id="rId16"/>
    <p:sldId id="964" r:id="rId17"/>
    <p:sldId id="965" r:id="rId18"/>
    <p:sldId id="961" r:id="rId19"/>
    <p:sldId id="962" r:id="rId20"/>
    <p:sldId id="971" r:id="rId21"/>
    <p:sldId id="970" r:id="rId22"/>
    <p:sldId id="972" r:id="rId23"/>
    <p:sldId id="976" r:id="rId24"/>
    <p:sldId id="977" r:id="rId25"/>
    <p:sldId id="979" r:id="rId26"/>
    <p:sldId id="980" r:id="rId27"/>
    <p:sldId id="1030" r:id="rId28"/>
    <p:sldId id="981" r:id="rId29"/>
    <p:sldId id="983" r:id="rId30"/>
    <p:sldId id="982" r:id="rId31"/>
    <p:sldId id="984" r:id="rId32"/>
    <p:sldId id="1031" r:id="rId33"/>
    <p:sldId id="1032" r:id="rId34"/>
    <p:sldId id="1033" r:id="rId35"/>
    <p:sldId id="978" r:id="rId36"/>
    <p:sldId id="985" r:id="rId37"/>
    <p:sldId id="986" r:id="rId38"/>
    <p:sldId id="987" r:id="rId39"/>
    <p:sldId id="988" r:id="rId40"/>
    <p:sldId id="989" r:id="rId41"/>
    <p:sldId id="1035" r:id="rId42"/>
    <p:sldId id="1034" r:id="rId43"/>
    <p:sldId id="990" r:id="rId44"/>
    <p:sldId id="992" r:id="rId45"/>
    <p:sldId id="1036" r:id="rId46"/>
    <p:sldId id="1038" r:id="rId47"/>
    <p:sldId id="993" r:id="rId48"/>
    <p:sldId id="995" r:id="rId49"/>
    <p:sldId id="996" r:id="rId50"/>
    <p:sldId id="994" r:id="rId51"/>
    <p:sldId id="1007" r:id="rId52"/>
    <p:sldId id="1009" r:id="rId53"/>
    <p:sldId id="1010" r:id="rId54"/>
    <p:sldId id="1040" r:id="rId55"/>
    <p:sldId id="1012" r:id="rId56"/>
    <p:sldId id="1018" r:id="rId57"/>
    <p:sldId id="1019" r:id="rId58"/>
    <p:sldId id="1021" r:id="rId59"/>
    <p:sldId id="1022" r:id="rId60"/>
    <p:sldId id="1023" r:id="rId61"/>
    <p:sldId id="1024" r:id="rId62"/>
    <p:sldId id="1025" r:id="rId63"/>
    <p:sldId id="1026" r:id="rId64"/>
    <p:sldId id="1011" r:id="rId65"/>
    <p:sldId id="1037" r:id="rId66"/>
    <p:sldId id="1039" r:id="rId67"/>
    <p:sldId id="1041" r:id="rId68"/>
    <p:sldId id="1042" r:id="rId69"/>
    <p:sldId id="318" r:id="rId70"/>
  </p:sldIdLst>
  <p:sldSz cx="12192000" cy="6858000"/>
  <p:notesSz cx="7104063" cy="10234613"/>
  <p:kinsoku lang="ja-JP" invalStChars="、。，．・：；？！゛゜ヽヾゝゞ々ー’”）〕］｝〉》」』】°‰′″℃￠％ぁぃぅぇぉっゃゅょゎァィゥェォッャュョヮヵヶ!%),.:;?]}｡｣､･ｧｨｩｪｫｬｭｮｯｰﾞﾟ" invalEndChars="‘“（〔［｛〈《「『【￥＄$([\{｢￡"/>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A1E62E2-562A-42EE-8A02-0129BCB10715}">
          <p14:sldIdLst>
            <p14:sldId id="262"/>
            <p14:sldId id="956"/>
            <p14:sldId id="957"/>
            <p14:sldId id="1028"/>
            <p14:sldId id="1008"/>
          </p14:sldIdLst>
        </p14:section>
        <p14:section name="1．はじめに" id="{E1FB18EA-08C5-4CBF-9930-23CDCDCF465D}">
          <p14:sldIdLst>
            <p14:sldId id="548"/>
            <p14:sldId id="659"/>
            <p14:sldId id="1027"/>
            <p14:sldId id="959"/>
            <p14:sldId id="974"/>
            <p14:sldId id="1029"/>
          </p14:sldIdLst>
        </p14:section>
        <p14:section name="ServiceNow連携モデルを使う準備" id="{EA87C08D-513E-47FD-A7EC-F354D9798E5F}">
          <p14:sldIdLst>
            <p14:sldId id="960"/>
            <p14:sldId id="964"/>
            <p14:sldId id="965"/>
            <p14:sldId id="961"/>
            <p14:sldId id="962"/>
            <p14:sldId id="971"/>
            <p14:sldId id="970"/>
            <p14:sldId id="972"/>
          </p14:sldIdLst>
        </p14:section>
        <p14:section name="ServiceNow連携モデルの実行" id="{B5FF43B5-4DD0-400D-AC7E-8ACA625EF498}">
          <p14:sldIdLst>
            <p14:sldId id="976"/>
          </p14:sldIdLst>
        </p14:section>
        <p14:section name="連携情報管理" id="{F486301D-1C9B-4A69-B959-D392B16E0555}">
          <p14:sldIdLst>
            <p14:sldId id="977"/>
            <p14:sldId id="979"/>
            <p14:sldId id="980"/>
            <p14:sldId id="1030"/>
          </p14:sldIdLst>
        </p14:section>
        <p14:section name="マスタ管理" id="{EE0EC398-445A-41D6-B9F7-DBDD3777C3D9}">
          <p14:sldIdLst>
            <p14:sldId id="981"/>
            <p14:sldId id="983"/>
            <p14:sldId id="982"/>
            <p14:sldId id="984"/>
            <p14:sldId id="1031"/>
            <p14:sldId id="1032"/>
            <p14:sldId id="1033"/>
          </p14:sldIdLst>
        </p14:section>
        <p14:section name="ServiceNow連携モデルでレコードの連携" id="{6BD83089-E4AB-4EA5-A412-F571BBC8A61A}">
          <p14:sldIdLst>
            <p14:sldId id="978"/>
            <p14:sldId id="985"/>
            <p14:sldId id="986"/>
            <p14:sldId id="987"/>
            <p14:sldId id="988"/>
            <p14:sldId id="989"/>
            <p14:sldId id="1035"/>
            <p14:sldId id="1034"/>
            <p14:sldId id="990"/>
            <p14:sldId id="992"/>
            <p14:sldId id="1036"/>
            <p14:sldId id="1038"/>
          </p14:sldIdLst>
        </p14:section>
        <p14:section name="Conductor" id="{4F16DB21-EFF5-4CEF-BACC-B062568F4B1E}">
          <p14:sldIdLst>
            <p14:sldId id="993"/>
            <p14:sldId id="995"/>
            <p14:sldId id="996"/>
          </p14:sldIdLst>
        </p14:section>
        <p14:section name="連携対象メニュー追加手順" id="{EC46996C-BAC6-4638-9787-7E82B33903D0}">
          <p14:sldIdLst>
            <p14:sldId id="994"/>
            <p14:sldId id="1007"/>
            <p14:sldId id="1009"/>
            <p14:sldId id="1010"/>
            <p14:sldId id="1040"/>
            <p14:sldId id="1012"/>
          </p14:sldIdLst>
        </p14:section>
        <p14:section name="ServiceNowからの情報取得方法" id="{FFF37213-6E20-40E9-8CBF-6BD3F7D9A86D}">
          <p14:sldIdLst>
            <p14:sldId id="1018"/>
            <p14:sldId id="1019"/>
            <p14:sldId id="1021"/>
            <p14:sldId id="1022"/>
            <p14:sldId id="1023"/>
            <p14:sldId id="1024"/>
          </p14:sldIdLst>
        </p14:section>
        <p14:section name="こんなときは？" id="{625B4B6E-503E-4D88-A4E8-495ABE192C66}">
          <p14:sldIdLst>
            <p14:sldId id="1025"/>
            <p14:sldId id="1026"/>
            <p14:sldId id="1011"/>
            <p14:sldId id="1037"/>
            <p14:sldId id="1039"/>
            <p14:sldId id="1041"/>
            <p14:sldId id="1042"/>
          </p14:sldIdLst>
        </p14:section>
        <p14:section name="フッター" id="{FAC20383-C77B-44DB-A218-73E45FB96115}">
          <p14:sldIdLst>
            <p14:sldId id="318"/>
          </p14:sldIdLst>
        </p14:section>
      </p14:sectionLst>
    </p:ext>
    <p:ext uri="{EFAFB233-063F-42B5-8137-9DF3F51BA10A}">
      <p15:sldGuideLst xmlns:p15="http://schemas.microsoft.com/office/powerpoint/2012/main">
        <p15:guide id="1" orient="horz" pos="527" userDrawn="1">
          <p15:clr>
            <a:srgbClr val="A4A3A4"/>
          </p15:clr>
        </p15:guide>
        <p15:guide id="2" orient="horz" pos="73" userDrawn="1">
          <p15:clr>
            <a:srgbClr val="A4A3A4"/>
          </p15:clr>
        </p15:guide>
        <p15:guide id="3" orient="horz" pos="4064" userDrawn="1">
          <p15:clr>
            <a:srgbClr val="A4A3A4"/>
          </p15:clr>
        </p15:guide>
        <p15:guide id="4" pos="3840" userDrawn="1">
          <p15:clr>
            <a:srgbClr val="A4A3A4"/>
          </p15:clr>
        </p15:guide>
        <p15:guide id="5" pos="151" userDrawn="1">
          <p15:clr>
            <a:srgbClr val="A4A3A4"/>
          </p15:clr>
        </p15:guide>
        <p15:guide id="6" pos="7529" userDrawn="1">
          <p15:clr>
            <a:srgbClr val="A4A3A4"/>
          </p15:clr>
        </p15:guide>
      </p15:sldGuideLst>
    </p:ext>
    <p:ext uri="{2D200454-40CA-4A62-9FC3-DE9A4176ACB9}">
      <p15:notesGuideLst xmlns:p15="http://schemas.microsoft.com/office/powerpoint/2012/main">
        <p15:guide id="1" orient="horz" pos="3223" userDrawn="1">
          <p15:clr>
            <a:srgbClr val="A4A3A4"/>
          </p15:clr>
        </p15:guide>
        <p15:guide id="2" pos="223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成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8536"/>
    <a:srgbClr val="002B62"/>
    <a:srgbClr val="E7E8EA"/>
    <a:srgbClr val="CBCDD3"/>
    <a:srgbClr val="FCFCFC"/>
    <a:srgbClr val="F4F9F1"/>
    <a:srgbClr val="FEFEFE"/>
    <a:srgbClr val="D6E8FF"/>
    <a:srgbClr val="00325F"/>
    <a:srgbClr val="153C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3DA82E-BE85-4246-9D1B-55F768386F50}" v="1050" dt="2022-02-24T05:32:35.369"/>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スタイル (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B1032C-EA38-4F05-BA0D-38AFFFC7BED3}" styleName="淡色スタイル 3 - アクセント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12C8C85-51F0-491E-9774-3900AFEF0FD7}" styleName="淡色スタイル 2 - アクセント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38" autoAdjust="0"/>
    <p:restoredTop sz="95265" autoAdjust="0"/>
  </p:normalViewPr>
  <p:slideViewPr>
    <p:cSldViewPr>
      <p:cViewPr varScale="1">
        <p:scale>
          <a:sx n="92" d="100"/>
          <a:sy n="92" d="100"/>
        </p:scale>
        <p:origin x="354" y="90"/>
      </p:cViewPr>
      <p:guideLst>
        <p:guide orient="horz" pos="527"/>
        <p:guide orient="horz" pos="73"/>
        <p:guide orient="horz" pos="4064"/>
        <p:guide pos="3840"/>
        <p:guide pos="151"/>
        <p:guide pos="7529"/>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7812"/>
    </p:cViewPr>
  </p:sorterViewPr>
  <p:notesViewPr>
    <p:cSldViewPr>
      <p:cViewPr varScale="1">
        <p:scale>
          <a:sx n="81" d="100"/>
          <a:sy n="81" d="100"/>
        </p:scale>
        <p:origin x="3990" y="114"/>
      </p:cViewPr>
      <p:guideLst>
        <p:guide orient="horz" pos="3223"/>
        <p:guide pos="2238"/>
      </p:guideLst>
    </p:cSldViewPr>
  </p:notesViewPr>
  <p:gridSpacing cx="72010" cy="7201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commentAuthors" Target="commentAuthor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11BCA9-A41D-461D-AB9F-8F6C9E648C31}" type="doc">
      <dgm:prSet loTypeId="urn:microsoft.com/office/officeart/2005/8/layout/process4" loCatId="process" qsTypeId="urn:microsoft.com/office/officeart/2005/8/quickstyle/simple1" qsCatId="simple" csTypeId="urn:microsoft.com/office/officeart/2005/8/colors/accent6_2" csCatId="accent6" phldr="1"/>
      <dgm:spPr/>
      <dgm:t>
        <a:bodyPr/>
        <a:lstStyle/>
        <a:p>
          <a:endParaRPr kumimoji="1" lang="ja-JP" altLang="en-US"/>
        </a:p>
      </dgm:t>
    </dgm:pt>
    <dgm:pt modelId="{47C92D8C-AE74-40DF-ACB1-0541F38A9058}">
      <dgm:prSet phldrT="[テキスト]" custT="1"/>
      <dgm:spPr/>
      <dgm:t>
        <a:bodyPr/>
        <a:lstStyle/>
        <a:p>
          <a:r>
            <a:rPr lang="ja-JP" altLang="en-US" sz="1600" dirty="0"/>
            <a:t>機器一覧の登録</a:t>
          </a:r>
        </a:p>
      </dgm:t>
    </dgm:pt>
    <dgm:pt modelId="{E97C114E-086F-4B51-9E24-01691B649D63}" type="parTrans" cxnId="{F3E31D0E-260C-4742-905F-D02829F454A7}">
      <dgm:prSet/>
      <dgm:spPr/>
      <dgm:t>
        <a:bodyPr/>
        <a:lstStyle/>
        <a:p>
          <a:endParaRPr lang="ja-JP" altLang="en-US"/>
        </a:p>
      </dgm:t>
    </dgm:pt>
    <dgm:pt modelId="{5B557859-CDD4-4275-BEA6-6727F86DCE52}" type="sibTrans" cxnId="{F3E31D0E-260C-4742-905F-D02829F454A7}">
      <dgm:prSet/>
      <dgm:spPr/>
      <dgm:t>
        <a:bodyPr/>
        <a:lstStyle/>
        <a:p>
          <a:endParaRPr lang="ja-JP" altLang="en-US"/>
        </a:p>
      </dgm:t>
    </dgm:pt>
    <dgm:pt modelId="{D0BB6940-C360-417F-9071-AABAF2780327}">
      <dgm:prSet phldrT="[テキスト]"/>
      <dgm:spPr/>
      <dgm:t>
        <a:bodyPr/>
        <a:lstStyle/>
        <a:p>
          <a:r>
            <a:rPr lang="ja-JP" altLang="en-US" dirty="0"/>
            <a:t>連携したいマシンの基本情報を登録します</a:t>
          </a:r>
        </a:p>
      </dgm:t>
    </dgm:pt>
    <dgm:pt modelId="{F232C55B-5582-4B3A-9AAC-43ED534CC92E}" type="parTrans" cxnId="{6FD461CB-F362-4D10-BFED-D15740C2F1CF}">
      <dgm:prSet/>
      <dgm:spPr/>
      <dgm:t>
        <a:bodyPr/>
        <a:lstStyle/>
        <a:p>
          <a:endParaRPr lang="ja-JP" altLang="en-US"/>
        </a:p>
      </dgm:t>
    </dgm:pt>
    <dgm:pt modelId="{8737633C-0908-48D2-A819-3356936D5551}" type="sibTrans" cxnId="{6FD461CB-F362-4D10-BFED-D15740C2F1CF}">
      <dgm:prSet/>
      <dgm:spPr/>
      <dgm:t>
        <a:bodyPr/>
        <a:lstStyle/>
        <a:p>
          <a:endParaRPr lang="ja-JP" altLang="en-US"/>
        </a:p>
      </dgm:t>
    </dgm:pt>
    <dgm:pt modelId="{F0EC518C-1EA5-431A-B4C0-34DF6146AFF4}">
      <dgm:prSet phldrT="[テキスト]" custT="1"/>
      <dgm:spPr/>
      <dgm:t>
        <a:bodyPr/>
        <a:lstStyle/>
        <a:p>
          <a:r>
            <a:rPr lang="ja-JP" altLang="en-US" sz="1500" dirty="0"/>
            <a:t>オペレーション作成</a:t>
          </a:r>
        </a:p>
      </dgm:t>
    </dgm:pt>
    <dgm:pt modelId="{388992C7-93A2-42C4-B4B3-9A3FAA4264B3}" type="parTrans" cxnId="{36E0C73C-D489-4CA2-B153-F03B5E5B5C39}">
      <dgm:prSet/>
      <dgm:spPr/>
      <dgm:t>
        <a:bodyPr/>
        <a:lstStyle/>
        <a:p>
          <a:endParaRPr lang="ja-JP" altLang="en-US"/>
        </a:p>
      </dgm:t>
    </dgm:pt>
    <dgm:pt modelId="{36C7FED4-A680-40AF-9485-662ABE09B1A5}" type="sibTrans" cxnId="{36E0C73C-D489-4CA2-B153-F03B5E5B5C39}">
      <dgm:prSet/>
      <dgm:spPr/>
      <dgm:t>
        <a:bodyPr/>
        <a:lstStyle/>
        <a:p>
          <a:endParaRPr lang="ja-JP" altLang="en-US"/>
        </a:p>
      </dgm:t>
    </dgm:pt>
    <dgm:pt modelId="{A8588580-F58F-4A40-B0EC-7881A3766C34}">
      <dgm:prSet phldrT="[テキスト]"/>
      <dgm:spPr/>
      <dgm:t>
        <a:bodyPr/>
        <a:lstStyle/>
        <a:p>
          <a:r>
            <a:rPr lang="ja-JP" altLang="en-US" dirty="0"/>
            <a:t>管理しやすくするためのオペレーションを作成します</a:t>
          </a:r>
        </a:p>
      </dgm:t>
    </dgm:pt>
    <dgm:pt modelId="{344C79BF-841A-4C58-8EF4-C94A12476FD3}" type="parTrans" cxnId="{73013229-523E-415A-97F2-B607FB1F6529}">
      <dgm:prSet/>
      <dgm:spPr/>
      <dgm:t>
        <a:bodyPr/>
        <a:lstStyle/>
        <a:p>
          <a:endParaRPr lang="ja-JP" altLang="en-US"/>
        </a:p>
      </dgm:t>
    </dgm:pt>
    <dgm:pt modelId="{2CB5E3B9-A5FF-438E-B800-10C3F503A250}" type="sibTrans" cxnId="{73013229-523E-415A-97F2-B607FB1F6529}">
      <dgm:prSet/>
      <dgm:spPr/>
      <dgm:t>
        <a:bodyPr/>
        <a:lstStyle/>
        <a:p>
          <a:endParaRPr lang="ja-JP" altLang="en-US"/>
        </a:p>
      </dgm:t>
    </dgm:pt>
    <dgm:pt modelId="{9D8FC107-15BF-43C3-9F5B-A423269052EC}">
      <dgm:prSet phldrT="[テキスト]" custT="1"/>
      <dgm:spPr/>
      <dgm:t>
        <a:bodyPr/>
        <a:lstStyle/>
        <a:p>
          <a:r>
            <a:rPr lang="ja-JP" altLang="en-US" sz="1500" dirty="0"/>
            <a:t>パラメータシート登録</a:t>
          </a:r>
        </a:p>
      </dgm:t>
    </dgm:pt>
    <dgm:pt modelId="{0D5FF430-CA3F-4F11-9F2D-6740960B4476}" type="parTrans" cxnId="{FBFBE750-57D3-4BFB-B080-D26B3DF1E1DF}">
      <dgm:prSet/>
      <dgm:spPr/>
      <dgm:t>
        <a:bodyPr/>
        <a:lstStyle/>
        <a:p>
          <a:endParaRPr lang="ja-JP" altLang="en-US"/>
        </a:p>
      </dgm:t>
    </dgm:pt>
    <dgm:pt modelId="{ABD979B8-BA6F-4A5F-90A0-4BC08C270A91}" type="sibTrans" cxnId="{FBFBE750-57D3-4BFB-B080-D26B3DF1E1DF}">
      <dgm:prSet/>
      <dgm:spPr/>
      <dgm:t>
        <a:bodyPr/>
        <a:lstStyle/>
        <a:p>
          <a:endParaRPr lang="ja-JP" altLang="en-US"/>
        </a:p>
      </dgm:t>
    </dgm:pt>
    <dgm:pt modelId="{8BB5EFB2-024E-4BCF-B56F-84EEC1F18CFB}">
      <dgm:prSet phldrT="[テキスト]"/>
      <dgm:spPr/>
      <dgm:t>
        <a:bodyPr/>
        <a:lstStyle/>
        <a:p>
          <a:r>
            <a:rPr lang="ja-JP" altLang="en-US" dirty="0"/>
            <a:t>連携したい情報をパラメータシートを登録します</a:t>
          </a:r>
        </a:p>
      </dgm:t>
    </dgm:pt>
    <dgm:pt modelId="{6403F355-4F97-4766-985E-A83F38DABAFC}" type="parTrans" cxnId="{7AC51271-8594-489D-8C2B-A7EED18F0A89}">
      <dgm:prSet/>
      <dgm:spPr/>
      <dgm:t>
        <a:bodyPr/>
        <a:lstStyle/>
        <a:p>
          <a:endParaRPr lang="ja-JP" altLang="en-US"/>
        </a:p>
      </dgm:t>
    </dgm:pt>
    <dgm:pt modelId="{4643642D-C912-4134-B986-FA39283596E3}" type="sibTrans" cxnId="{7AC51271-8594-489D-8C2B-A7EED18F0A89}">
      <dgm:prSet/>
      <dgm:spPr/>
      <dgm:t>
        <a:bodyPr/>
        <a:lstStyle/>
        <a:p>
          <a:endParaRPr lang="ja-JP" altLang="en-US"/>
        </a:p>
      </dgm:t>
    </dgm:pt>
    <dgm:pt modelId="{1AD8B276-4C5D-43A5-AC5D-E28FFE0A25E8}">
      <dgm:prSet phldrT="[テキスト]" custT="1"/>
      <dgm:spPr/>
      <dgm:t>
        <a:bodyPr/>
        <a:lstStyle/>
        <a:p>
          <a:r>
            <a:rPr lang="en-US" altLang="ja-JP" sz="1500" dirty="0"/>
            <a:t>Conductor/Movement</a:t>
          </a:r>
          <a:r>
            <a:rPr lang="ja-JP" altLang="en-US" sz="1500" dirty="0"/>
            <a:t>の実行</a:t>
          </a:r>
        </a:p>
      </dgm:t>
    </dgm:pt>
    <dgm:pt modelId="{475DB744-EEC1-416E-BA27-26F8423D8D6C}" type="parTrans" cxnId="{16BFE94F-FA12-4EB3-B4BB-BEDE7874A033}">
      <dgm:prSet/>
      <dgm:spPr/>
      <dgm:t>
        <a:bodyPr/>
        <a:lstStyle/>
        <a:p>
          <a:endParaRPr lang="ja-JP" altLang="en-US"/>
        </a:p>
      </dgm:t>
    </dgm:pt>
    <dgm:pt modelId="{FBDC8D75-9B5C-4A81-A25E-1CB6B655248A}" type="sibTrans" cxnId="{16BFE94F-FA12-4EB3-B4BB-BEDE7874A033}">
      <dgm:prSet/>
      <dgm:spPr/>
      <dgm:t>
        <a:bodyPr/>
        <a:lstStyle/>
        <a:p>
          <a:endParaRPr lang="ja-JP" altLang="en-US"/>
        </a:p>
      </dgm:t>
    </dgm:pt>
    <dgm:pt modelId="{A01F8570-19F7-4735-8389-145BCE33833C}">
      <dgm:prSet phldrT="[テキスト]"/>
      <dgm:spPr/>
      <dgm:t>
        <a:bodyPr/>
        <a:lstStyle/>
        <a:p>
          <a:r>
            <a:rPr lang="en-US" altLang="ja-JP" dirty="0"/>
            <a:t>Conductor</a:t>
          </a:r>
          <a:r>
            <a:rPr lang="ja-JP" altLang="en-US" dirty="0"/>
            <a:t>もしくは</a:t>
          </a:r>
          <a:r>
            <a:rPr lang="en-US" altLang="ja-JP" dirty="0"/>
            <a:t>Movement</a:t>
          </a:r>
          <a:r>
            <a:rPr lang="ja-JP" altLang="en-US" dirty="0"/>
            <a:t>を実行して仮想マシンを操作します</a:t>
          </a:r>
        </a:p>
      </dgm:t>
    </dgm:pt>
    <dgm:pt modelId="{4DB03551-9EFA-4AFE-A1A9-1205EF19EA5B}" type="parTrans" cxnId="{D3BC3A06-7737-477E-8BFD-09204E1E7191}">
      <dgm:prSet/>
      <dgm:spPr/>
      <dgm:t>
        <a:bodyPr/>
        <a:lstStyle/>
        <a:p>
          <a:endParaRPr lang="ja-JP" altLang="en-US"/>
        </a:p>
      </dgm:t>
    </dgm:pt>
    <dgm:pt modelId="{68B89A32-03EB-42C6-A839-430806B5122B}" type="sibTrans" cxnId="{D3BC3A06-7737-477E-8BFD-09204E1E7191}">
      <dgm:prSet/>
      <dgm:spPr/>
      <dgm:t>
        <a:bodyPr/>
        <a:lstStyle/>
        <a:p>
          <a:endParaRPr lang="ja-JP" altLang="en-US"/>
        </a:p>
      </dgm:t>
    </dgm:pt>
    <dgm:pt modelId="{827E7C61-AF90-4154-A1C8-C72AF251D608}" type="pres">
      <dgm:prSet presAssocID="{D511BCA9-A41D-461D-AB9F-8F6C9E648C31}" presName="Name0" presStyleCnt="0">
        <dgm:presLayoutVars>
          <dgm:dir/>
          <dgm:animLvl val="lvl"/>
          <dgm:resizeHandles val="exact"/>
        </dgm:presLayoutVars>
      </dgm:prSet>
      <dgm:spPr/>
    </dgm:pt>
    <dgm:pt modelId="{1590779C-7EF1-40B3-ADEF-E7F4C5EA3ED7}" type="pres">
      <dgm:prSet presAssocID="{1AD8B276-4C5D-43A5-AC5D-E28FFE0A25E8}" presName="boxAndChildren" presStyleCnt="0"/>
      <dgm:spPr/>
    </dgm:pt>
    <dgm:pt modelId="{57C7292B-5FEA-4490-A7F1-829309F5EDFD}" type="pres">
      <dgm:prSet presAssocID="{1AD8B276-4C5D-43A5-AC5D-E28FFE0A25E8}" presName="parentTextBox" presStyleLbl="node1" presStyleIdx="0" presStyleCnt="4"/>
      <dgm:spPr/>
    </dgm:pt>
    <dgm:pt modelId="{E410BAB3-9EFA-4147-A6B9-FE796909F42C}" type="pres">
      <dgm:prSet presAssocID="{1AD8B276-4C5D-43A5-AC5D-E28FFE0A25E8}" presName="entireBox" presStyleLbl="node1" presStyleIdx="0" presStyleCnt="4"/>
      <dgm:spPr/>
    </dgm:pt>
    <dgm:pt modelId="{CC11D48D-17C7-4568-9109-EA3F4BBB3DD6}" type="pres">
      <dgm:prSet presAssocID="{1AD8B276-4C5D-43A5-AC5D-E28FFE0A25E8}" presName="descendantBox" presStyleCnt="0"/>
      <dgm:spPr/>
    </dgm:pt>
    <dgm:pt modelId="{AB1EFA0B-49DB-4D1B-8B35-4A836F1FC4C1}" type="pres">
      <dgm:prSet presAssocID="{A01F8570-19F7-4735-8389-145BCE33833C}" presName="childTextBox" presStyleLbl="fgAccFollowNode1" presStyleIdx="0" presStyleCnt="4">
        <dgm:presLayoutVars>
          <dgm:bulletEnabled val="1"/>
        </dgm:presLayoutVars>
      </dgm:prSet>
      <dgm:spPr/>
    </dgm:pt>
    <dgm:pt modelId="{F673F600-735C-4C2A-AF40-169C3DAADD01}" type="pres">
      <dgm:prSet presAssocID="{ABD979B8-BA6F-4A5F-90A0-4BC08C270A91}" presName="sp" presStyleCnt="0"/>
      <dgm:spPr/>
    </dgm:pt>
    <dgm:pt modelId="{CC56AB69-BFA0-4537-8A99-A4338D9F0D42}" type="pres">
      <dgm:prSet presAssocID="{9D8FC107-15BF-43C3-9F5B-A423269052EC}" presName="arrowAndChildren" presStyleCnt="0"/>
      <dgm:spPr/>
    </dgm:pt>
    <dgm:pt modelId="{815C2DB6-5EE1-417A-A584-55A13AB6F5E9}" type="pres">
      <dgm:prSet presAssocID="{9D8FC107-15BF-43C3-9F5B-A423269052EC}" presName="parentTextArrow" presStyleLbl="node1" presStyleIdx="0" presStyleCnt="4"/>
      <dgm:spPr/>
    </dgm:pt>
    <dgm:pt modelId="{B97D71DB-AA15-4CB8-8A3D-F5575E893CCD}" type="pres">
      <dgm:prSet presAssocID="{9D8FC107-15BF-43C3-9F5B-A423269052EC}" presName="arrow" presStyleLbl="node1" presStyleIdx="1" presStyleCnt="4"/>
      <dgm:spPr/>
    </dgm:pt>
    <dgm:pt modelId="{C2AE0336-E7D4-4016-9BAB-CE33D7608124}" type="pres">
      <dgm:prSet presAssocID="{9D8FC107-15BF-43C3-9F5B-A423269052EC}" presName="descendantArrow" presStyleCnt="0"/>
      <dgm:spPr/>
    </dgm:pt>
    <dgm:pt modelId="{BFE52135-3318-47A4-AB9E-32AEC8E1C995}" type="pres">
      <dgm:prSet presAssocID="{8BB5EFB2-024E-4BCF-B56F-84EEC1F18CFB}" presName="childTextArrow" presStyleLbl="fgAccFollowNode1" presStyleIdx="1" presStyleCnt="4">
        <dgm:presLayoutVars>
          <dgm:bulletEnabled val="1"/>
        </dgm:presLayoutVars>
      </dgm:prSet>
      <dgm:spPr/>
    </dgm:pt>
    <dgm:pt modelId="{7A822779-E372-4870-AA55-1BEF15C2894D}" type="pres">
      <dgm:prSet presAssocID="{36C7FED4-A680-40AF-9485-662ABE09B1A5}" presName="sp" presStyleCnt="0"/>
      <dgm:spPr/>
    </dgm:pt>
    <dgm:pt modelId="{17428C1C-4D43-4215-BB44-A68E621E5124}" type="pres">
      <dgm:prSet presAssocID="{F0EC518C-1EA5-431A-B4C0-34DF6146AFF4}" presName="arrowAndChildren" presStyleCnt="0"/>
      <dgm:spPr/>
    </dgm:pt>
    <dgm:pt modelId="{AE90339B-2B8D-4179-9EC4-906372D4BFE7}" type="pres">
      <dgm:prSet presAssocID="{F0EC518C-1EA5-431A-B4C0-34DF6146AFF4}" presName="parentTextArrow" presStyleLbl="node1" presStyleIdx="1" presStyleCnt="4"/>
      <dgm:spPr/>
    </dgm:pt>
    <dgm:pt modelId="{1F025B89-C941-4E85-920E-D6908DEE2142}" type="pres">
      <dgm:prSet presAssocID="{F0EC518C-1EA5-431A-B4C0-34DF6146AFF4}" presName="arrow" presStyleLbl="node1" presStyleIdx="2" presStyleCnt="4"/>
      <dgm:spPr/>
    </dgm:pt>
    <dgm:pt modelId="{ABBE4BB2-6BB2-4CB2-A291-E422509700E6}" type="pres">
      <dgm:prSet presAssocID="{F0EC518C-1EA5-431A-B4C0-34DF6146AFF4}" presName="descendantArrow" presStyleCnt="0"/>
      <dgm:spPr/>
    </dgm:pt>
    <dgm:pt modelId="{1534467B-DDF6-4A03-87BF-319ECC84EEE3}" type="pres">
      <dgm:prSet presAssocID="{A8588580-F58F-4A40-B0EC-7881A3766C34}" presName="childTextArrow" presStyleLbl="fgAccFollowNode1" presStyleIdx="2" presStyleCnt="4">
        <dgm:presLayoutVars>
          <dgm:bulletEnabled val="1"/>
        </dgm:presLayoutVars>
      </dgm:prSet>
      <dgm:spPr/>
    </dgm:pt>
    <dgm:pt modelId="{148ED98D-6187-472B-B9D5-B5CDF18E0414}" type="pres">
      <dgm:prSet presAssocID="{5B557859-CDD4-4275-BEA6-6727F86DCE52}" presName="sp" presStyleCnt="0"/>
      <dgm:spPr/>
    </dgm:pt>
    <dgm:pt modelId="{619665AF-5A34-4AE5-AB0E-6EBFFD0D874C}" type="pres">
      <dgm:prSet presAssocID="{47C92D8C-AE74-40DF-ACB1-0541F38A9058}" presName="arrowAndChildren" presStyleCnt="0"/>
      <dgm:spPr/>
    </dgm:pt>
    <dgm:pt modelId="{7C2FB781-4C0C-4A5B-92CD-24F15327845E}" type="pres">
      <dgm:prSet presAssocID="{47C92D8C-AE74-40DF-ACB1-0541F38A9058}" presName="parentTextArrow" presStyleLbl="node1" presStyleIdx="2" presStyleCnt="4"/>
      <dgm:spPr/>
    </dgm:pt>
    <dgm:pt modelId="{46D74FD4-272C-472D-A722-7F14809ED911}" type="pres">
      <dgm:prSet presAssocID="{47C92D8C-AE74-40DF-ACB1-0541F38A9058}" presName="arrow" presStyleLbl="node1" presStyleIdx="3" presStyleCnt="4"/>
      <dgm:spPr/>
    </dgm:pt>
    <dgm:pt modelId="{6A64DDC3-D51C-42CA-A86D-49B60A90FBDB}" type="pres">
      <dgm:prSet presAssocID="{47C92D8C-AE74-40DF-ACB1-0541F38A9058}" presName="descendantArrow" presStyleCnt="0"/>
      <dgm:spPr/>
    </dgm:pt>
    <dgm:pt modelId="{9510E692-3FC8-4DC7-9E92-6282AB79F395}" type="pres">
      <dgm:prSet presAssocID="{D0BB6940-C360-417F-9071-AABAF2780327}" presName="childTextArrow" presStyleLbl="fgAccFollowNode1" presStyleIdx="3" presStyleCnt="4">
        <dgm:presLayoutVars>
          <dgm:bulletEnabled val="1"/>
        </dgm:presLayoutVars>
      </dgm:prSet>
      <dgm:spPr/>
    </dgm:pt>
  </dgm:ptLst>
  <dgm:cxnLst>
    <dgm:cxn modelId="{D3BC3A06-7737-477E-8BFD-09204E1E7191}" srcId="{1AD8B276-4C5D-43A5-AC5D-E28FFE0A25E8}" destId="{A01F8570-19F7-4735-8389-145BCE33833C}" srcOrd="0" destOrd="0" parTransId="{4DB03551-9EFA-4AFE-A1A9-1205EF19EA5B}" sibTransId="{68B89A32-03EB-42C6-A839-430806B5122B}"/>
    <dgm:cxn modelId="{F3E31D0E-260C-4742-905F-D02829F454A7}" srcId="{D511BCA9-A41D-461D-AB9F-8F6C9E648C31}" destId="{47C92D8C-AE74-40DF-ACB1-0541F38A9058}" srcOrd="0" destOrd="0" parTransId="{E97C114E-086F-4B51-9E24-01691B649D63}" sibTransId="{5B557859-CDD4-4275-BEA6-6727F86DCE52}"/>
    <dgm:cxn modelId="{5491E713-E4D2-4C5F-B494-63F950123910}" type="presOf" srcId="{F0EC518C-1EA5-431A-B4C0-34DF6146AFF4}" destId="{1F025B89-C941-4E85-920E-D6908DEE2142}" srcOrd="1" destOrd="0" presId="urn:microsoft.com/office/officeart/2005/8/layout/process4"/>
    <dgm:cxn modelId="{45AEA120-8E87-4DAB-B1E6-8D4885D9DECB}" type="presOf" srcId="{D0BB6940-C360-417F-9071-AABAF2780327}" destId="{9510E692-3FC8-4DC7-9E92-6282AB79F395}" srcOrd="0" destOrd="0" presId="urn:microsoft.com/office/officeart/2005/8/layout/process4"/>
    <dgm:cxn modelId="{3C63D926-EADD-4DF7-BC0C-F7404C59D457}" type="presOf" srcId="{47C92D8C-AE74-40DF-ACB1-0541F38A9058}" destId="{7C2FB781-4C0C-4A5B-92CD-24F15327845E}" srcOrd="0" destOrd="0" presId="urn:microsoft.com/office/officeart/2005/8/layout/process4"/>
    <dgm:cxn modelId="{73013229-523E-415A-97F2-B607FB1F6529}" srcId="{F0EC518C-1EA5-431A-B4C0-34DF6146AFF4}" destId="{A8588580-F58F-4A40-B0EC-7881A3766C34}" srcOrd="0" destOrd="0" parTransId="{344C79BF-841A-4C58-8EF4-C94A12476FD3}" sibTransId="{2CB5E3B9-A5FF-438E-B800-10C3F503A250}"/>
    <dgm:cxn modelId="{36E0C73C-D489-4CA2-B153-F03B5E5B5C39}" srcId="{D511BCA9-A41D-461D-AB9F-8F6C9E648C31}" destId="{F0EC518C-1EA5-431A-B4C0-34DF6146AFF4}" srcOrd="1" destOrd="0" parTransId="{388992C7-93A2-42C4-B4B3-9A3FAA4264B3}" sibTransId="{36C7FED4-A680-40AF-9485-662ABE09B1A5}"/>
    <dgm:cxn modelId="{6F54A360-FC06-4377-BC57-7F8B32BC2F14}" type="presOf" srcId="{8BB5EFB2-024E-4BCF-B56F-84EEC1F18CFB}" destId="{BFE52135-3318-47A4-AB9E-32AEC8E1C995}" srcOrd="0" destOrd="0" presId="urn:microsoft.com/office/officeart/2005/8/layout/process4"/>
    <dgm:cxn modelId="{A275236A-744E-4B25-B73A-24B5F31ED57E}" type="presOf" srcId="{D511BCA9-A41D-461D-AB9F-8F6C9E648C31}" destId="{827E7C61-AF90-4154-A1C8-C72AF251D608}" srcOrd="0" destOrd="0" presId="urn:microsoft.com/office/officeart/2005/8/layout/process4"/>
    <dgm:cxn modelId="{16BFE94F-FA12-4EB3-B4BB-BEDE7874A033}" srcId="{D511BCA9-A41D-461D-AB9F-8F6C9E648C31}" destId="{1AD8B276-4C5D-43A5-AC5D-E28FFE0A25E8}" srcOrd="3" destOrd="0" parTransId="{475DB744-EEC1-416E-BA27-26F8423D8D6C}" sibTransId="{FBDC8D75-9B5C-4A81-A25E-1CB6B655248A}"/>
    <dgm:cxn modelId="{FBFBE750-57D3-4BFB-B080-D26B3DF1E1DF}" srcId="{D511BCA9-A41D-461D-AB9F-8F6C9E648C31}" destId="{9D8FC107-15BF-43C3-9F5B-A423269052EC}" srcOrd="2" destOrd="0" parTransId="{0D5FF430-CA3F-4F11-9F2D-6740960B4476}" sibTransId="{ABD979B8-BA6F-4A5F-90A0-4BC08C270A91}"/>
    <dgm:cxn modelId="{7AC51271-8594-489D-8C2B-A7EED18F0A89}" srcId="{9D8FC107-15BF-43C3-9F5B-A423269052EC}" destId="{8BB5EFB2-024E-4BCF-B56F-84EEC1F18CFB}" srcOrd="0" destOrd="0" parTransId="{6403F355-4F97-4766-985E-A83F38DABAFC}" sibTransId="{4643642D-C912-4134-B986-FA39283596E3}"/>
    <dgm:cxn modelId="{EB4FA676-A8B6-496E-A846-AD7C6E37E9A4}" type="presOf" srcId="{9D8FC107-15BF-43C3-9F5B-A423269052EC}" destId="{815C2DB6-5EE1-417A-A584-55A13AB6F5E9}" srcOrd="0" destOrd="0" presId="urn:microsoft.com/office/officeart/2005/8/layout/process4"/>
    <dgm:cxn modelId="{9BC2558A-E4AA-4D3B-A816-DA0B452C9779}" type="presOf" srcId="{1AD8B276-4C5D-43A5-AC5D-E28FFE0A25E8}" destId="{E410BAB3-9EFA-4147-A6B9-FE796909F42C}" srcOrd="1" destOrd="0" presId="urn:microsoft.com/office/officeart/2005/8/layout/process4"/>
    <dgm:cxn modelId="{F11E3D93-C9DF-4134-8C17-0681912EE89F}" type="presOf" srcId="{A01F8570-19F7-4735-8389-145BCE33833C}" destId="{AB1EFA0B-49DB-4D1B-8B35-4A836F1FC4C1}" srcOrd="0" destOrd="0" presId="urn:microsoft.com/office/officeart/2005/8/layout/process4"/>
    <dgm:cxn modelId="{9C395697-1D2A-4777-9E29-039BDFE5C766}" type="presOf" srcId="{47C92D8C-AE74-40DF-ACB1-0541F38A9058}" destId="{46D74FD4-272C-472D-A722-7F14809ED911}" srcOrd="1" destOrd="0" presId="urn:microsoft.com/office/officeart/2005/8/layout/process4"/>
    <dgm:cxn modelId="{770592AE-EA5D-4832-88AF-EFBBA4466BAD}" type="presOf" srcId="{A8588580-F58F-4A40-B0EC-7881A3766C34}" destId="{1534467B-DDF6-4A03-87BF-319ECC84EEE3}" srcOrd="0" destOrd="0" presId="urn:microsoft.com/office/officeart/2005/8/layout/process4"/>
    <dgm:cxn modelId="{B5ED2EC1-52B6-463B-B5C2-E6CFC47C5D1A}" type="presOf" srcId="{1AD8B276-4C5D-43A5-AC5D-E28FFE0A25E8}" destId="{57C7292B-5FEA-4490-A7F1-829309F5EDFD}" srcOrd="0" destOrd="0" presId="urn:microsoft.com/office/officeart/2005/8/layout/process4"/>
    <dgm:cxn modelId="{B38105C7-69FA-493C-940E-C7D9647A241E}" type="presOf" srcId="{9D8FC107-15BF-43C3-9F5B-A423269052EC}" destId="{B97D71DB-AA15-4CB8-8A3D-F5575E893CCD}" srcOrd="1" destOrd="0" presId="urn:microsoft.com/office/officeart/2005/8/layout/process4"/>
    <dgm:cxn modelId="{6FD461CB-F362-4D10-BFED-D15740C2F1CF}" srcId="{47C92D8C-AE74-40DF-ACB1-0541F38A9058}" destId="{D0BB6940-C360-417F-9071-AABAF2780327}" srcOrd="0" destOrd="0" parTransId="{F232C55B-5582-4B3A-9AAC-43ED534CC92E}" sibTransId="{8737633C-0908-48D2-A819-3356936D5551}"/>
    <dgm:cxn modelId="{59227BED-221F-4722-A67E-5BEDDCF9068B}" type="presOf" srcId="{F0EC518C-1EA5-431A-B4C0-34DF6146AFF4}" destId="{AE90339B-2B8D-4179-9EC4-906372D4BFE7}" srcOrd="0" destOrd="0" presId="urn:microsoft.com/office/officeart/2005/8/layout/process4"/>
    <dgm:cxn modelId="{E40950DD-B432-4CAA-AF86-43DBEDC55EB5}" type="presParOf" srcId="{827E7C61-AF90-4154-A1C8-C72AF251D608}" destId="{1590779C-7EF1-40B3-ADEF-E7F4C5EA3ED7}" srcOrd="0" destOrd="0" presId="urn:microsoft.com/office/officeart/2005/8/layout/process4"/>
    <dgm:cxn modelId="{DA0F60AA-80A5-43DD-8148-9A546FCA9ED3}" type="presParOf" srcId="{1590779C-7EF1-40B3-ADEF-E7F4C5EA3ED7}" destId="{57C7292B-5FEA-4490-A7F1-829309F5EDFD}" srcOrd="0" destOrd="0" presId="urn:microsoft.com/office/officeart/2005/8/layout/process4"/>
    <dgm:cxn modelId="{FDC36781-2554-4BF9-98EE-220F81BB7440}" type="presParOf" srcId="{1590779C-7EF1-40B3-ADEF-E7F4C5EA3ED7}" destId="{E410BAB3-9EFA-4147-A6B9-FE796909F42C}" srcOrd="1" destOrd="0" presId="urn:microsoft.com/office/officeart/2005/8/layout/process4"/>
    <dgm:cxn modelId="{6428AE13-0836-47E6-B55B-FC2D59BD0BBA}" type="presParOf" srcId="{1590779C-7EF1-40B3-ADEF-E7F4C5EA3ED7}" destId="{CC11D48D-17C7-4568-9109-EA3F4BBB3DD6}" srcOrd="2" destOrd="0" presId="urn:microsoft.com/office/officeart/2005/8/layout/process4"/>
    <dgm:cxn modelId="{74BC4D36-22B1-40C4-AE2C-584921133584}" type="presParOf" srcId="{CC11D48D-17C7-4568-9109-EA3F4BBB3DD6}" destId="{AB1EFA0B-49DB-4D1B-8B35-4A836F1FC4C1}" srcOrd="0" destOrd="0" presId="urn:microsoft.com/office/officeart/2005/8/layout/process4"/>
    <dgm:cxn modelId="{3AA13620-D7B9-4291-A339-2DD42F94FF3F}" type="presParOf" srcId="{827E7C61-AF90-4154-A1C8-C72AF251D608}" destId="{F673F600-735C-4C2A-AF40-169C3DAADD01}" srcOrd="1" destOrd="0" presId="urn:microsoft.com/office/officeart/2005/8/layout/process4"/>
    <dgm:cxn modelId="{9DE666C9-F775-470E-900E-64E4679F8BA3}" type="presParOf" srcId="{827E7C61-AF90-4154-A1C8-C72AF251D608}" destId="{CC56AB69-BFA0-4537-8A99-A4338D9F0D42}" srcOrd="2" destOrd="0" presId="urn:microsoft.com/office/officeart/2005/8/layout/process4"/>
    <dgm:cxn modelId="{018EA015-797B-48EC-B293-E8421221420F}" type="presParOf" srcId="{CC56AB69-BFA0-4537-8A99-A4338D9F0D42}" destId="{815C2DB6-5EE1-417A-A584-55A13AB6F5E9}" srcOrd="0" destOrd="0" presId="urn:microsoft.com/office/officeart/2005/8/layout/process4"/>
    <dgm:cxn modelId="{62B95614-1F87-4222-B925-6A8E05E7A070}" type="presParOf" srcId="{CC56AB69-BFA0-4537-8A99-A4338D9F0D42}" destId="{B97D71DB-AA15-4CB8-8A3D-F5575E893CCD}" srcOrd="1" destOrd="0" presId="urn:microsoft.com/office/officeart/2005/8/layout/process4"/>
    <dgm:cxn modelId="{2EA69AEA-3F7E-4BCF-872E-EC44A608B826}" type="presParOf" srcId="{CC56AB69-BFA0-4537-8A99-A4338D9F0D42}" destId="{C2AE0336-E7D4-4016-9BAB-CE33D7608124}" srcOrd="2" destOrd="0" presId="urn:microsoft.com/office/officeart/2005/8/layout/process4"/>
    <dgm:cxn modelId="{8A00EC8F-21ED-4FDF-B21C-578D1F1C8131}" type="presParOf" srcId="{C2AE0336-E7D4-4016-9BAB-CE33D7608124}" destId="{BFE52135-3318-47A4-AB9E-32AEC8E1C995}" srcOrd="0" destOrd="0" presId="urn:microsoft.com/office/officeart/2005/8/layout/process4"/>
    <dgm:cxn modelId="{5445A988-FCDF-4931-827A-02D70EF3B31C}" type="presParOf" srcId="{827E7C61-AF90-4154-A1C8-C72AF251D608}" destId="{7A822779-E372-4870-AA55-1BEF15C2894D}" srcOrd="3" destOrd="0" presId="urn:microsoft.com/office/officeart/2005/8/layout/process4"/>
    <dgm:cxn modelId="{B5EDC205-DEBF-4701-B412-3C1E93FC7B9A}" type="presParOf" srcId="{827E7C61-AF90-4154-A1C8-C72AF251D608}" destId="{17428C1C-4D43-4215-BB44-A68E621E5124}" srcOrd="4" destOrd="0" presId="urn:microsoft.com/office/officeart/2005/8/layout/process4"/>
    <dgm:cxn modelId="{637A6635-6B0B-4F7A-9EEF-F5B94D95C023}" type="presParOf" srcId="{17428C1C-4D43-4215-BB44-A68E621E5124}" destId="{AE90339B-2B8D-4179-9EC4-906372D4BFE7}" srcOrd="0" destOrd="0" presId="urn:microsoft.com/office/officeart/2005/8/layout/process4"/>
    <dgm:cxn modelId="{7D040436-E583-4956-B979-93196E2364D1}" type="presParOf" srcId="{17428C1C-4D43-4215-BB44-A68E621E5124}" destId="{1F025B89-C941-4E85-920E-D6908DEE2142}" srcOrd="1" destOrd="0" presId="urn:microsoft.com/office/officeart/2005/8/layout/process4"/>
    <dgm:cxn modelId="{F9D86AE9-8EB5-4090-BB42-068C3742AAE6}" type="presParOf" srcId="{17428C1C-4D43-4215-BB44-A68E621E5124}" destId="{ABBE4BB2-6BB2-4CB2-A291-E422509700E6}" srcOrd="2" destOrd="0" presId="urn:microsoft.com/office/officeart/2005/8/layout/process4"/>
    <dgm:cxn modelId="{F2CB3F0D-B1C9-4BC6-ADE9-920A003B93F6}" type="presParOf" srcId="{ABBE4BB2-6BB2-4CB2-A291-E422509700E6}" destId="{1534467B-DDF6-4A03-87BF-319ECC84EEE3}" srcOrd="0" destOrd="0" presId="urn:microsoft.com/office/officeart/2005/8/layout/process4"/>
    <dgm:cxn modelId="{56ABECA3-29A1-4E01-BA0D-4C48E6AFE2BD}" type="presParOf" srcId="{827E7C61-AF90-4154-A1C8-C72AF251D608}" destId="{148ED98D-6187-472B-B9D5-B5CDF18E0414}" srcOrd="5" destOrd="0" presId="urn:microsoft.com/office/officeart/2005/8/layout/process4"/>
    <dgm:cxn modelId="{2D9A08F8-DA0C-4539-B424-4C388B5C6D8B}" type="presParOf" srcId="{827E7C61-AF90-4154-A1C8-C72AF251D608}" destId="{619665AF-5A34-4AE5-AB0E-6EBFFD0D874C}" srcOrd="6" destOrd="0" presId="urn:microsoft.com/office/officeart/2005/8/layout/process4"/>
    <dgm:cxn modelId="{F423B8F6-9E29-4FFF-8CF3-AFD9ECD274AF}" type="presParOf" srcId="{619665AF-5A34-4AE5-AB0E-6EBFFD0D874C}" destId="{7C2FB781-4C0C-4A5B-92CD-24F15327845E}" srcOrd="0" destOrd="0" presId="urn:microsoft.com/office/officeart/2005/8/layout/process4"/>
    <dgm:cxn modelId="{C351DEB3-C669-4845-A552-81FEF91CFD71}" type="presParOf" srcId="{619665AF-5A34-4AE5-AB0E-6EBFFD0D874C}" destId="{46D74FD4-272C-472D-A722-7F14809ED911}" srcOrd="1" destOrd="0" presId="urn:microsoft.com/office/officeart/2005/8/layout/process4"/>
    <dgm:cxn modelId="{B77B4D6D-EA34-4A83-8EF8-6DCEF591156D}" type="presParOf" srcId="{619665AF-5A34-4AE5-AB0E-6EBFFD0D874C}" destId="{6A64DDC3-D51C-42CA-A86D-49B60A90FBDB}" srcOrd="2" destOrd="0" presId="urn:microsoft.com/office/officeart/2005/8/layout/process4"/>
    <dgm:cxn modelId="{295849CB-B2D4-4B5E-9B3C-972E2293E5CC}" type="presParOf" srcId="{6A64DDC3-D51C-42CA-A86D-49B60A90FBDB}" destId="{9510E692-3FC8-4DC7-9E92-6282AB79F395}"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10BAB3-9EFA-4147-A6B9-FE796909F42C}">
      <dsp:nvSpPr>
        <dsp:cNvPr id="0" name=""/>
        <dsp:cNvSpPr/>
      </dsp:nvSpPr>
      <dsp:spPr>
        <a:xfrm>
          <a:off x="0" y="3855800"/>
          <a:ext cx="6919214" cy="843554"/>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altLang="ja-JP" sz="1500" kern="1200" dirty="0"/>
            <a:t>Conductor/Movement</a:t>
          </a:r>
          <a:r>
            <a:rPr lang="ja-JP" altLang="en-US" sz="1500" kern="1200" dirty="0"/>
            <a:t>の実行</a:t>
          </a:r>
        </a:p>
      </dsp:txBody>
      <dsp:txXfrm>
        <a:off x="0" y="3855800"/>
        <a:ext cx="6919214" cy="455519"/>
      </dsp:txXfrm>
    </dsp:sp>
    <dsp:sp modelId="{AB1EFA0B-49DB-4D1B-8B35-4A836F1FC4C1}">
      <dsp:nvSpPr>
        <dsp:cNvPr id="0" name=""/>
        <dsp:cNvSpPr/>
      </dsp:nvSpPr>
      <dsp:spPr>
        <a:xfrm>
          <a:off x="0" y="4294449"/>
          <a:ext cx="6919214" cy="388035"/>
        </a:xfrm>
        <a:prstGeom prst="rect">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altLang="ja-JP" sz="1500" kern="1200" dirty="0"/>
            <a:t>Conductor</a:t>
          </a:r>
          <a:r>
            <a:rPr lang="ja-JP" altLang="en-US" sz="1500" kern="1200" dirty="0"/>
            <a:t>もしくは</a:t>
          </a:r>
          <a:r>
            <a:rPr lang="en-US" altLang="ja-JP" sz="1500" kern="1200" dirty="0"/>
            <a:t>Movement</a:t>
          </a:r>
          <a:r>
            <a:rPr lang="ja-JP" altLang="en-US" sz="1500" kern="1200" dirty="0"/>
            <a:t>を実行して仮想マシンを操作します</a:t>
          </a:r>
        </a:p>
      </dsp:txBody>
      <dsp:txXfrm>
        <a:off x="0" y="4294449"/>
        <a:ext cx="6919214" cy="388035"/>
      </dsp:txXfrm>
    </dsp:sp>
    <dsp:sp modelId="{B97D71DB-AA15-4CB8-8A3D-F5575E893CCD}">
      <dsp:nvSpPr>
        <dsp:cNvPr id="0" name=""/>
        <dsp:cNvSpPr/>
      </dsp:nvSpPr>
      <dsp:spPr>
        <a:xfrm rot="10800000">
          <a:off x="0" y="2571066"/>
          <a:ext cx="6919214" cy="1297387"/>
        </a:xfrm>
        <a:prstGeom prst="upArrowCallou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ja-JP" altLang="en-US" sz="1500" kern="1200" dirty="0"/>
            <a:t>パラメータシート登録</a:t>
          </a:r>
        </a:p>
      </dsp:txBody>
      <dsp:txXfrm rot="-10800000">
        <a:off x="0" y="2571066"/>
        <a:ext cx="6919214" cy="455383"/>
      </dsp:txXfrm>
    </dsp:sp>
    <dsp:sp modelId="{BFE52135-3318-47A4-AB9E-32AEC8E1C995}">
      <dsp:nvSpPr>
        <dsp:cNvPr id="0" name=""/>
        <dsp:cNvSpPr/>
      </dsp:nvSpPr>
      <dsp:spPr>
        <a:xfrm>
          <a:off x="0" y="3026449"/>
          <a:ext cx="6919214" cy="387918"/>
        </a:xfrm>
        <a:prstGeom prst="rect">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ja-JP" altLang="en-US" sz="1500" kern="1200" dirty="0"/>
            <a:t>連携したい情報をパラメータシートを登録します</a:t>
          </a:r>
        </a:p>
      </dsp:txBody>
      <dsp:txXfrm>
        <a:off x="0" y="3026449"/>
        <a:ext cx="6919214" cy="387918"/>
      </dsp:txXfrm>
    </dsp:sp>
    <dsp:sp modelId="{1F025B89-C941-4E85-920E-D6908DEE2142}">
      <dsp:nvSpPr>
        <dsp:cNvPr id="0" name=""/>
        <dsp:cNvSpPr/>
      </dsp:nvSpPr>
      <dsp:spPr>
        <a:xfrm rot="10800000">
          <a:off x="0" y="1286332"/>
          <a:ext cx="6919214" cy="1297387"/>
        </a:xfrm>
        <a:prstGeom prst="upArrowCallou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ja-JP" altLang="en-US" sz="1500" kern="1200" dirty="0"/>
            <a:t>オペレーション作成</a:t>
          </a:r>
        </a:p>
      </dsp:txBody>
      <dsp:txXfrm rot="-10800000">
        <a:off x="0" y="1286332"/>
        <a:ext cx="6919214" cy="455383"/>
      </dsp:txXfrm>
    </dsp:sp>
    <dsp:sp modelId="{1534467B-DDF6-4A03-87BF-319ECC84EEE3}">
      <dsp:nvSpPr>
        <dsp:cNvPr id="0" name=""/>
        <dsp:cNvSpPr/>
      </dsp:nvSpPr>
      <dsp:spPr>
        <a:xfrm>
          <a:off x="0" y="1741715"/>
          <a:ext cx="6919214" cy="387918"/>
        </a:xfrm>
        <a:prstGeom prst="rect">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ja-JP" altLang="en-US" sz="1500" kern="1200" dirty="0"/>
            <a:t>管理しやすくするためのオペレーションを作成します</a:t>
          </a:r>
        </a:p>
      </dsp:txBody>
      <dsp:txXfrm>
        <a:off x="0" y="1741715"/>
        <a:ext cx="6919214" cy="387918"/>
      </dsp:txXfrm>
    </dsp:sp>
    <dsp:sp modelId="{46D74FD4-272C-472D-A722-7F14809ED911}">
      <dsp:nvSpPr>
        <dsp:cNvPr id="0" name=""/>
        <dsp:cNvSpPr/>
      </dsp:nvSpPr>
      <dsp:spPr>
        <a:xfrm rot="10800000">
          <a:off x="0" y="1598"/>
          <a:ext cx="6919214" cy="1297387"/>
        </a:xfrm>
        <a:prstGeom prst="upArrowCallou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ja-JP" altLang="en-US" sz="1600" kern="1200" dirty="0"/>
            <a:t>機器一覧の登録</a:t>
          </a:r>
        </a:p>
      </dsp:txBody>
      <dsp:txXfrm rot="-10800000">
        <a:off x="0" y="1598"/>
        <a:ext cx="6919214" cy="455383"/>
      </dsp:txXfrm>
    </dsp:sp>
    <dsp:sp modelId="{9510E692-3FC8-4DC7-9E92-6282AB79F395}">
      <dsp:nvSpPr>
        <dsp:cNvPr id="0" name=""/>
        <dsp:cNvSpPr/>
      </dsp:nvSpPr>
      <dsp:spPr>
        <a:xfrm>
          <a:off x="0" y="456981"/>
          <a:ext cx="6919214" cy="387918"/>
        </a:xfrm>
        <a:prstGeom prst="rect">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ja-JP" altLang="en-US" sz="1500" kern="1200" dirty="0"/>
            <a:t>連携したいマシンの基本情報を登録します</a:t>
          </a:r>
        </a:p>
      </dsp:txBody>
      <dsp:txXfrm>
        <a:off x="0" y="456981"/>
        <a:ext cx="6919214" cy="387918"/>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1"/>
            <a:ext cx="3078428" cy="511731"/>
          </a:xfrm>
          <a:prstGeom prst="rect">
            <a:avLst/>
          </a:prstGeom>
        </p:spPr>
        <p:txBody>
          <a:bodyPr vert="horz" lIns="95484" tIns="47742" rIns="95484" bIns="47742" rtlCol="0"/>
          <a:lstStyle>
            <a:lvl1pPr algn="l">
              <a:defRPr sz="1200"/>
            </a:lvl1pPr>
          </a:lstStyle>
          <a:p>
            <a:endParaRPr kumimoji="1" lang="ja-JP" altLang="en-US" dirty="0">
              <a:ea typeface="メイリオ" panose="020B0604030504040204" pitchFamily="50" charset="-128"/>
            </a:endParaRPr>
          </a:p>
        </p:txBody>
      </p:sp>
      <p:sp>
        <p:nvSpPr>
          <p:cNvPr id="3" name="日付プレースホルダー 2"/>
          <p:cNvSpPr>
            <a:spLocks noGrp="1"/>
          </p:cNvSpPr>
          <p:nvPr>
            <p:ph type="dt" sz="quarter" idx="1"/>
          </p:nvPr>
        </p:nvSpPr>
        <p:spPr>
          <a:xfrm>
            <a:off x="4023992" y="1"/>
            <a:ext cx="3078428" cy="511731"/>
          </a:xfrm>
          <a:prstGeom prst="rect">
            <a:avLst/>
          </a:prstGeom>
        </p:spPr>
        <p:txBody>
          <a:bodyPr vert="horz" lIns="95484" tIns="47742" rIns="95484" bIns="47742" rtlCol="0"/>
          <a:lstStyle>
            <a:lvl1pPr algn="r">
              <a:defRPr sz="1200"/>
            </a:lvl1pPr>
          </a:lstStyle>
          <a:p>
            <a:fld id="{D829EBEE-5DBD-45D0-BA62-80122688BEB8}" type="datetimeFigureOut">
              <a:rPr kumimoji="1" lang="ja-JP" altLang="en-US" smtClean="0">
                <a:ea typeface="メイリオ" panose="020B0604030504040204" pitchFamily="50" charset="-128"/>
              </a:rPr>
              <a:t>2023/2/28</a:t>
            </a:fld>
            <a:endParaRPr kumimoji="1" lang="ja-JP" altLang="en-US" dirty="0">
              <a:ea typeface="メイリオ" panose="020B0604030504040204" pitchFamily="50" charset="-128"/>
            </a:endParaRPr>
          </a:p>
        </p:txBody>
      </p:sp>
      <p:sp>
        <p:nvSpPr>
          <p:cNvPr id="4" name="フッター プレースホルダー 3"/>
          <p:cNvSpPr>
            <a:spLocks noGrp="1"/>
          </p:cNvSpPr>
          <p:nvPr>
            <p:ph type="ftr" sz="quarter" idx="2"/>
          </p:nvPr>
        </p:nvSpPr>
        <p:spPr>
          <a:xfrm>
            <a:off x="1" y="9721107"/>
            <a:ext cx="3078428" cy="511731"/>
          </a:xfrm>
          <a:prstGeom prst="rect">
            <a:avLst/>
          </a:prstGeom>
        </p:spPr>
        <p:txBody>
          <a:bodyPr vert="horz" lIns="95484" tIns="47742" rIns="95484" bIns="47742" rtlCol="0" anchor="b"/>
          <a:lstStyle>
            <a:lvl1pPr algn="l">
              <a:defRPr sz="1200"/>
            </a:lvl1pPr>
          </a:lstStyle>
          <a:p>
            <a:endParaRPr kumimoji="1" lang="ja-JP" altLang="en-US" dirty="0">
              <a:ea typeface="メイリオ" panose="020B0604030504040204" pitchFamily="50" charset="-128"/>
            </a:endParaRPr>
          </a:p>
        </p:txBody>
      </p:sp>
      <p:sp>
        <p:nvSpPr>
          <p:cNvPr id="5" name="スライド番号プレースホルダー 4"/>
          <p:cNvSpPr>
            <a:spLocks noGrp="1"/>
          </p:cNvSpPr>
          <p:nvPr>
            <p:ph type="sldNum" sz="quarter" idx="3"/>
          </p:nvPr>
        </p:nvSpPr>
        <p:spPr>
          <a:xfrm>
            <a:off x="4023992" y="9721107"/>
            <a:ext cx="3078428" cy="511731"/>
          </a:xfrm>
          <a:prstGeom prst="rect">
            <a:avLst/>
          </a:prstGeom>
        </p:spPr>
        <p:txBody>
          <a:bodyPr vert="horz" lIns="95484" tIns="47742" rIns="95484" bIns="47742" rtlCol="0" anchor="b"/>
          <a:lstStyle>
            <a:lvl1pPr algn="r">
              <a:defRPr sz="1200"/>
            </a:lvl1pPr>
          </a:lstStyle>
          <a:p>
            <a:fld id="{6322DB22-2E22-491B-AA6C-F689DB200DBB}" type="slidenum">
              <a:rPr kumimoji="1" lang="ja-JP" altLang="en-US" smtClean="0">
                <a:ea typeface="メイリオ" panose="020B0604030504040204" pitchFamily="50" charset="-128"/>
              </a:rPr>
              <a:t>‹#›</a:t>
            </a:fld>
            <a:endParaRPr kumimoji="1" lang="ja-JP" altLang="en-US" dirty="0">
              <a:ea typeface="メイリオ" panose="020B0604030504040204" pitchFamily="50" charset="-128"/>
            </a:endParaRPr>
          </a:p>
        </p:txBody>
      </p:sp>
    </p:spTree>
    <p:extLst>
      <p:ext uri="{BB962C8B-B14F-4D97-AF65-F5344CB8AC3E}">
        <p14:creationId xmlns:p14="http://schemas.microsoft.com/office/powerpoint/2010/main" val="16310505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日付プレースホルダー 2"/>
          <p:cNvSpPr>
            <a:spLocks noGrp="1"/>
          </p:cNvSpPr>
          <p:nvPr>
            <p:ph type="dt" idx="1"/>
          </p:nvPr>
        </p:nvSpPr>
        <p:spPr>
          <a:xfrm>
            <a:off x="4023992" y="1"/>
            <a:ext cx="3078428" cy="296556"/>
          </a:xfrm>
          <a:prstGeom prst="rect">
            <a:avLst/>
          </a:prstGeom>
        </p:spPr>
        <p:txBody>
          <a:bodyPr vert="horz" lIns="95484" tIns="47742" rIns="95484" bIns="47742" rtlCol="0"/>
          <a:lstStyle>
            <a:lvl1pPr algn="r">
              <a:defRPr sz="1000">
                <a:ea typeface="メイリオ" panose="020B0604030504040204" pitchFamily="50" charset="-128"/>
              </a:defRPr>
            </a:lvl1pPr>
          </a:lstStyle>
          <a:p>
            <a:fld id="{4B26993D-C081-44EB-B0F5-A9F467792B62}" type="datetimeFigureOut">
              <a:rPr lang="ja-JP" altLang="en-US" smtClean="0"/>
              <a:pPr/>
              <a:t>2023/2/28</a:t>
            </a:fld>
            <a:endParaRPr lang="ja-JP" altLang="en-US" dirty="0"/>
          </a:p>
        </p:txBody>
      </p:sp>
      <p:sp>
        <p:nvSpPr>
          <p:cNvPr id="7" name="スライド番号プレースホルダー 6"/>
          <p:cNvSpPr>
            <a:spLocks noGrp="1"/>
          </p:cNvSpPr>
          <p:nvPr>
            <p:ph type="sldNum" sz="quarter" idx="5"/>
          </p:nvPr>
        </p:nvSpPr>
        <p:spPr>
          <a:xfrm>
            <a:off x="4023992" y="9938893"/>
            <a:ext cx="3078428" cy="296556"/>
          </a:xfrm>
          <a:prstGeom prst="rect">
            <a:avLst/>
          </a:prstGeom>
        </p:spPr>
        <p:txBody>
          <a:bodyPr vert="horz" lIns="95484" tIns="47742" rIns="95484" bIns="47742" rtlCol="0" anchor="b"/>
          <a:lstStyle>
            <a:lvl1pPr algn="r">
              <a:defRPr sz="1000">
                <a:ea typeface="メイリオ" panose="020B0604030504040204" pitchFamily="50" charset="-128"/>
              </a:defRPr>
            </a:lvl1pPr>
          </a:lstStyle>
          <a:p>
            <a:fld id="{CFBBA293-708C-4261-9FD1-AE04041D5F79}" type="slidenum">
              <a:rPr lang="ja-JP" altLang="en-US" smtClean="0"/>
              <a:pPr/>
              <a:t>‹#›</a:t>
            </a:fld>
            <a:endParaRPr lang="ja-JP" altLang="en-US" dirty="0"/>
          </a:p>
        </p:txBody>
      </p:sp>
      <p:sp>
        <p:nvSpPr>
          <p:cNvPr id="8" name="スライド イメージ プレースホルダー 7"/>
          <p:cNvSpPr>
            <a:spLocks noGrp="1" noRot="1" noChangeAspect="1"/>
          </p:cNvSpPr>
          <p:nvPr>
            <p:ph type="sldImg" idx="2"/>
          </p:nvPr>
        </p:nvSpPr>
        <p:spPr>
          <a:xfrm>
            <a:off x="141288" y="444500"/>
            <a:ext cx="6821487" cy="3836988"/>
          </a:xfrm>
          <a:prstGeom prst="rect">
            <a:avLst/>
          </a:prstGeom>
          <a:noFill/>
          <a:ln w="12700">
            <a:solidFill>
              <a:prstClr val="black"/>
            </a:solidFill>
          </a:ln>
        </p:spPr>
        <p:txBody>
          <a:bodyPr vert="horz" lIns="94668" tIns="47334" rIns="94668" bIns="47334" rtlCol="0" anchor="ctr"/>
          <a:lstStyle/>
          <a:p>
            <a:endParaRPr lang="ja-JP" altLang="en-US"/>
          </a:p>
        </p:txBody>
      </p:sp>
      <p:sp>
        <p:nvSpPr>
          <p:cNvPr id="9" name="ノート プレースホルダー 8"/>
          <p:cNvSpPr>
            <a:spLocks noGrp="1"/>
          </p:cNvSpPr>
          <p:nvPr>
            <p:ph type="body" sz="quarter" idx="3"/>
          </p:nvPr>
        </p:nvSpPr>
        <p:spPr>
          <a:xfrm>
            <a:off x="95595" y="4448337"/>
            <a:ext cx="6912874" cy="5375074"/>
          </a:xfrm>
          <a:prstGeom prst="rect">
            <a:avLst/>
          </a:prstGeom>
        </p:spPr>
        <p:txBody>
          <a:bodyPr vert="horz" lIns="0" tIns="47334" rIns="0" bIns="47334" rtlCol="0"/>
          <a:lstStyle/>
          <a:p>
            <a:pPr lvl="0"/>
            <a:r>
              <a:rPr kumimoji="1" lang="ja-JP" altLang="en-US" dirty="0"/>
              <a:t>マスター テキストの書式設定</a:t>
            </a:r>
          </a:p>
        </p:txBody>
      </p:sp>
    </p:spTree>
    <p:extLst>
      <p:ext uri="{BB962C8B-B14F-4D97-AF65-F5344CB8AC3E}">
        <p14:creationId xmlns:p14="http://schemas.microsoft.com/office/powerpoint/2010/main" val="45250295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100" kern="1200">
        <a:solidFill>
          <a:schemeClr val="tx1"/>
        </a:solidFill>
        <a:latin typeface="+mn-lt"/>
        <a:ea typeface="メイリオ" panose="020B0604030504040204" pitchFamily="50" charset="-128"/>
        <a:cs typeface="+mn-cs"/>
      </a:defRPr>
    </a:lvl1pPr>
    <a:lvl2pPr marL="457200" algn="l" defTabSz="914400" rtl="0" eaLnBrk="1" latinLnBrk="0" hangingPunct="1">
      <a:defRPr kumimoji="1" sz="800" kern="1200">
        <a:solidFill>
          <a:schemeClr val="tx1"/>
        </a:solidFill>
        <a:latin typeface="+mn-lt"/>
        <a:ea typeface="メイリオ" panose="020B0604030504040204" pitchFamily="50" charset="-128"/>
        <a:cs typeface="+mn-cs"/>
      </a:defRPr>
    </a:lvl2pPr>
    <a:lvl3pPr marL="914400" algn="l" defTabSz="914400" rtl="0" eaLnBrk="1" latinLnBrk="0" hangingPunct="1">
      <a:defRPr kumimoji="1" sz="800" kern="1200">
        <a:solidFill>
          <a:schemeClr val="tx1"/>
        </a:solidFill>
        <a:latin typeface="+mn-lt"/>
        <a:ea typeface="メイリオ" panose="020B0604030504040204" pitchFamily="50" charset="-128"/>
        <a:cs typeface="+mn-cs"/>
      </a:defRPr>
    </a:lvl3pPr>
    <a:lvl4pPr marL="1371600" algn="l" defTabSz="914400" rtl="0" eaLnBrk="1" latinLnBrk="0" hangingPunct="1">
      <a:defRPr kumimoji="1" sz="800" kern="1200">
        <a:solidFill>
          <a:schemeClr val="tx1"/>
        </a:solidFill>
        <a:latin typeface="+mn-lt"/>
        <a:ea typeface="メイリオ" panose="020B0604030504040204" pitchFamily="50" charset="-128"/>
        <a:cs typeface="+mn-cs"/>
      </a:defRPr>
    </a:lvl4pPr>
    <a:lvl5pPr marL="1828800" algn="l" defTabSz="914400" rtl="0" eaLnBrk="1" latinLnBrk="0" hangingPunct="1">
      <a:defRPr kumimoji="1" sz="800" kern="1200">
        <a:solidFill>
          <a:schemeClr val="tx1"/>
        </a:solidFill>
        <a:latin typeface="+mn-lt"/>
        <a:ea typeface="メイリオ"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19</a:t>
            </a:fld>
            <a:endParaRPr lang="ja-JP" altLang="en-US" dirty="0"/>
          </a:p>
        </p:txBody>
      </p:sp>
    </p:spTree>
    <p:extLst>
      <p:ext uri="{BB962C8B-B14F-4D97-AF65-F5344CB8AC3E}">
        <p14:creationId xmlns:p14="http://schemas.microsoft.com/office/powerpoint/2010/main" val="1460595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FBBA293-708C-4261-9FD1-AE04041D5F79}" type="slidenum">
              <a:rPr lang="ja-JP" altLang="en-US" smtClean="0"/>
              <a:pPr/>
              <a:t>35</a:t>
            </a:fld>
            <a:endParaRPr lang="ja-JP" altLang="en-US" dirty="0"/>
          </a:p>
        </p:txBody>
      </p:sp>
    </p:spTree>
    <p:extLst>
      <p:ext uri="{BB962C8B-B14F-4D97-AF65-F5344CB8AC3E}">
        <p14:creationId xmlns:p14="http://schemas.microsoft.com/office/powerpoint/2010/main" val="820741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FBBA293-708C-4261-9FD1-AE04041D5F79}" type="slidenum">
              <a:rPr lang="ja-JP" altLang="en-US" smtClean="0"/>
              <a:pPr/>
              <a:t>45</a:t>
            </a:fld>
            <a:endParaRPr lang="ja-JP" altLang="en-US" dirty="0"/>
          </a:p>
        </p:txBody>
      </p:sp>
    </p:spTree>
    <p:extLst>
      <p:ext uri="{BB962C8B-B14F-4D97-AF65-F5344CB8AC3E}">
        <p14:creationId xmlns:p14="http://schemas.microsoft.com/office/powerpoint/2010/main" val="3147792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FBBA293-708C-4261-9FD1-AE04041D5F79}" type="slidenum">
              <a:rPr lang="ja-JP" altLang="en-US" smtClean="0"/>
              <a:pPr/>
              <a:t>46</a:t>
            </a:fld>
            <a:endParaRPr lang="ja-JP" altLang="en-US" dirty="0"/>
          </a:p>
        </p:txBody>
      </p:sp>
    </p:spTree>
    <p:extLst>
      <p:ext uri="{BB962C8B-B14F-4D97-AF65-F5344CB8AC3E}">
        <p14:creationId xmlns:p14="http://schemas.microsoft.com/office/powerpoint/2010/main" val="40196294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3" name="Background_Titl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0"/>
            <a:ext cx="12191999" cy="6858000"/>
          </a:xfrm>
          <a:prstGeom prst="rect">
            <a:avLst/>
          </a:prstGeom>
        </p:spPr>
      </p:pic>
      <p:sp>
        <p:nvSpPr>
          <p:cNvPr id="4" name="タイトル"/>
          <p:cNvSpPr>
            <a:spLocks noGrp="1"/>
          </p:cNvSpPr>
          <p:nvPr>
            <p:ph type="title" hasCustomPrompt="1"/>
          </p:nvPr>
        </p:nvSpPr>
        <p:spPr bwMode="gray">
          <a:xfrm>
            <a:off x="239351" y="3105369"/>
            <a:ext cx="11712000" cy="528794"/>
          </a:xfrm>
        </p:spPr>
        <p:txBody>
          <a:bodyPr anchor="b" anchorCtr="0">
            <a:spAutoFit/>
          </a:bodyPr>
          <a:lstStyle>
            <a:lvl1pPr algn="ctr">
              <a:defRPr sz="3200">
                <a:solidFill>
                  <a:schemeClr val="accent6"/>
                </a:solidFill>
                <a:effectLst/>
              </a:defRPr>
            </a:lvl1pPr>
          </a:lstStyle>
          <a:p>
            <a:r>
              <a:rPr kumimoji="1" lang="ja-JP" altLang="en-US" dirty="0"/>
              <a:t>タイトルを入力</a:t>
            </a:r>
          </a:p>
        </p:txBody>
      </p:sp>
      <p:sp>
        <p:nvSpPr>
          <p:cNvPr id="6" name="テキスト プレースホルダー"/>
          <p:cNvSpPr>
            <a:spLocks noGrp="1"/>
          </p:cNvSpPr>
          <p:nvPr>
            <p:ph type="body" sz="quarter" idx="11" hasCustomPrompt="1"/>
          </p:nvPr>
        </p:nvSpPr>
        <p:spPr>
          <a:xfrm>
            <a:off x="249031" y="260560"/>
            <a:ext cx="8496000" cy="360000"/>
          </a:xfrm>
        </p:spPr>
        <p:txBody>
          <a:bodyPr>
            <a:noAutofit/>
          </a:bodyPr>
          <a:lstStyle>
            <a:lvl1pPr marL="0" indent="0">
              <a:buNone/>
              <a:defRPr sz="1800"/>
            </a:lvl1pPr>
          </a:lstStyle>
          <a:p>
            <a:r>
              <a:rPr lang="ja-JP" altLang="en-US" dirty="0"/>
              <a:t>宛先がある場合は入力</a:t>
            </a:r>
          </a:p>
        </p:txBody>
      </p:sp>
      <p:sp>
        <p:nvSpPr>
          <p:cNvPr id="5" name="テキスト プレースホルダー"/>
          <p:cNvSpPr>
            <a:spLocks noGrp="1"/>
          </p:cNvSpPr>
          <p:nvPr>
            <p:ph type="body" sz="quarter" idx="10" hasCustomPrompt="1"/>
          </p:nvPr>
        </p:nvSpPr>
        <p:spPr bwMode="gray">
          <a:xfrm>
            <a:off x="239352" y="6021360"/>
            <a:ext cx="8736969" cy="400110"/>
          </a:xfrm>
        </p:spPr>
        <p:txBody>
          <a:bodyPr wrap="square">
            <a:spAutoFit/>
          </a:bodyPr>
          <a:lstStyle>
            <a:lvl1pPr marL="0" indent="0">
              <a:buNone/>
              <a:defRPr sz="2000" baseline="0">
                <a:solidFill>
                  <a:schemeClr val="bg1"/>
                </a:solidFill>
              </a:defRPr>
            </a:lvl1pPr>
            <a:lvl2pPr marL="72000" indent="0">
              <a:buNone/>
              <a:defRPr>
                <a:solidFill>
                  <a:schemeClr val="bg1"/>
                </a:solidFill>
              </a:defRPr>
            </a:lvl2pPr>
            <a:lvl3pPr marL="222962" indent="0">
              <a:buNone/>
              <a:defRPr>
                <a:solidFill>
                  <a:schemeClr val="bg1"/>
                </a:solidFill>
              </a:defRPr>
            </a:lvl3pPr>
            <a:lvl4pPr marL="327787" indent="0">
              <a:buNone/>
              <a:defRPr>
                <a:solidFill>
                  <a:schemeClr val="bg1"/>
                </a:solidFill>
              </a:defRPr>
            </a:lvl4pPr>
            <a:lvl5pPr marL="311400" indent="0">
              <a:buNone/>
              <a:defRPr>
                <a:solidFill>
                  <a:schemeClr val="bg1"/>
                </a:solidFill>
              </a:defRPr>
            </a:lvl5pPr>
          </a:lstStyle>
          <a:p>
            <a:pPr lvl="0"/>
            <a:r>
              <a:rPr kumimoji="1" lang="ja-JP" altLang="en-US" dirty="0"/>
              <a:t>年月　部署名　氏名など　適宜改行</a:t>
            </a:r>
          </a:p>
        </p:txBody>
      </p:sp>
    </p:spTree>
    <p:extLst>
      <p:ext uri="{BB962C8B-B14F-4D97-AF65-F5344CB8AC3E}">
        <p14:creationId xmlns:p14="http://schemas.microsoft.com/office/powerpoint/2010/main" val="2988715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Table of Contents">
    <p:spTree>
      <p:nvGrpSpPr>
        <p:cNvPr id="1" name=""/>
        <p:cNvGrpSpPr/>
        <p:nvPr/>
      </p:nvGrpSpPr>
      <p:grpSpPr>
        <a:xfrm>
          <a:off x="0" y="0"/>
          <a:ext cx="0" cy="0"/>
          <a:chOff x="0" y="0"/>
          <a:chExt cx="0" cy="0"/>
        </a:xfrm>
      </p:grpSpPr>
      <p:pic>
        <p:nvPicPr>
          <p:cNvPr id="3" name="Background_Content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0"/>
            <a:ext cx="12191999" cy="6858000"/>
          </a:xfrm>
          <a:prstGeom prst="rect">
            <a:avLst/>
          </a:prstGeom>
        </p:spPr>
      </p:pic>
      <p:sp>
        <p:nvSpPr>
          <p:cNvPr id="2" name="タイトル"/>
          <p:cNvSpPr>
            <a:spLocks noGrp="1"/>
          </p:cNvSpPr>
          <p:nvPr>
            <p:ph type="title" hasCustomPrompt="1"/>
          </p:nvPr>
        </p:nvSpPr>
        <p:spPr bwMode="gray">
          <a:xfrm>
            <a:off x="1631380" y="430930"/>
            <a:ext cx="9792000" cy="405683"/>
          </a:xfrm>
        </p:spPr>
        <p:txBody>
          <a:bodyPr wrap="square" anchor="b">
            <a:spAutoFit/>
          </a:bodyPr>
          <a:lstStyle>
            <a:lvl1pPr>
              <a:defRPr b="0">
                <a:solidFill>
                  <a:schemeClr val="tx2">
                    <a:lumMod val="65000"/>
                    <a:lumOff val="35000"/>
                  </a:schemeClr>
                </a:solidFill>
              </a:defRPr>
            </a:lvl1pPr>
          </a:lstStyle>
          <a:p>
            <a:r>
              <a:rPr kumimoji="1" lang="ja-JP" altLang="en-US" dirty="0"/>
              <a:t>目次 のタイトルを入力</a:t>
            </a:r>
          </a:p>
        </p:txBody>
      </p:sp>
      <p:sp>
        <p:nvSpPr>
          <p:cNvPr id="5" name="テキスト プレースホルダー"/>
          <p:cNvSpPr>
            <a:spLocks noGrp="1"/>
          </p:cNvSpPr>
          <p:nvPr>
            <p:ph type="body" sz="quarter" idx="10" hasCustomPrompt="1"/>
          </p:nvPr>
        </p:nvSpPr>
        <p:spPr bwMode="gray">
          <a:xfrm>
            <a:off x="1631380" y="1116000"/>
            <a:ext cx="9792000" cy="5112000"/>
          </a:xfrm>
        </p:spPr>
        <p:txBody>
          <a:bodyPr wrap="square">
            <a:noAutofit/>
          </a:bodyPr>
          <a:lstStyle>
            <a:lvl1pPr marL="0" indent="0">
              <a:lnSpc>
                <a:spcPct val="140000"/>
              </a:lnSpc>
              <a:spcBef>
                <a:spcPts val="500"/>
              </a:spcBef>
              <a:buNone/>
              <a:defRPr sz="2200" b="0">
                <a:solidFill>
                  <a:schemeClr val="tx1"/>
                </a:solidFill>
              </a:defRPr>
            </a:lvl1pPr>
            <a:lvl2pPr marL="180000" indent="0">
              <a:lnSpc>
                <a:spcPct val="100000"/>
              </a:lnSpc>
              <a:spcBef>
                <a:spcPts val="500"/>
              </a:spcBef>
              <a:buNone/>
              <a:defRPr sz="1800" b="0">
                <a:solidFill>
                  <a:schemeClr val="tx1"/>
                </a:solidFill>
              </a:defRPr>
            </a:lvl2pPr>
            <a:lvl3pPr marL="360000" indent="0">
              <a:lnSpc>
                <a:spcPct val="100000"/>
              </a:lnSpc>
              <a:spcBef>
                <a:spcPts val="500"/>
              </a:spcBef>
              <a:buNone/>
              <a:defRPr b="0">
                <a:solidFill>
                  <a:schemeClr val="tx1"/>
                </a:solidFill>
              </a:defRPr>
            </a:lvl3pPr>
            <a:lvl4pPr marL="540000" indent="0">
              <a:lnSpc>
                <a:spcPct val="100000"/>
              </a:lnSpc>
              <a:spcBef>
                <a:spcPts val="500"/>
              </a:spcBef>
              <a:buNone/>
              <a:defRPr b="0">
                <a:solidFill>
                  <a:schemeClr val="tx1"/>
                </a:solidFill>
              </a:defRPr>
            </a:lvl4pPr>
            <a:lvl5pPr marL="685800" indent="0">
              <a:buNone/>
              <a:defRPr b="0"/>
            </a:lvl5pPr>
          </a:lstStyle>
          <a:p>
            <a:pPr lvl="0"/>
            <a:r>
              <a:rPr kumimoji="1" lang="ja-JP" altLang="en-US" dirty="0"/>
              <a:t>項目を入力</a:t>
            </a:r>
            <a:endParaRPr kumimoji="1" lang="en-US" altLang="ja-JP" dirty="0"/>
          </a:p>
          <a:p>
            <a:pPr lvl="1"/>
            <a:r>
              <a:rPr kumimoji="1" lang="ja-JP" altLang="en-US" dirty="0"/>
              <a:t>第</a:t>
            </a:r>
            <a:r>
              <a:rPr kumimoji="1" lang="en-US" altLang="ja-JP" dirty="0"/>
              <a:t>2</a:t>
            </a:r>
            <a:r>
              <a:rPr kumimoji="1" lang="ja-JP" altLang="en-US" dirty="0"/>
              <a:t>レベル</a:t>
            </a:r>
          </a:p>
          <a:p>
            <a:pPr lvl="2"/>
            <a:r>
              <a:rPr kumimoji="1" lang="ja-JP" altLang="en-US" dirty="0"/>
              <a:t>第</a:t>
            </a:r>
            <a:r>
              <a:rPr kumimoji="1" lang="en-US" altLang="ja-JP" dirty="0"/>
              <a:t>3</a:t>
            </a:r>
            <a:r>
              <a:rPr kumimoji="1" lang="ja-JP" altLang="en-US" dirty="0"/>
              <a:t>レベル</a:t>
            </a:r>
          </a:p>
          <a:p>
            <a:pPr lvl="3"/>
            <a:r>
              <a:rPr kumimoji="1" lang="ja-JP" altLang="en-US" dirty="0"/>
              <a:t>第</a:t>
            </a:r>
            <a:r>
              <a:rPr kumimoji="1" lang="en-US" altLang="ja-JP" dirty="0"/>
              <a:t>4</a:t>
            </a:r>
            <a:r>
              <a:rPr kumimoji="1" lang="ja-JP" altLang="en-US" dirty="0"/>
              <a:t>レベル</a:t>
            </a:r>
          </a:p>
        </p:txBody>
      </p:sp>
    </p:spTree>
    <p:extLst>
      <p:ext uri="{BB962C8B-B14F-4D97-AF65-F5344CB8AC3E}">
        <p14:creationId xmlns:p14="http://schemas.microsoft.com/office/powerpoint/2010/main" val="22177992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239351" y="115200"/>
            <a:ext cx="11712000" cy="468000"/>
          </a:xfrm>
        </p:spPr>
        <p:txBody>
          <a:bodyPr tIns="36000" bIns="0">
            <a:normAutofit/>
          </a:bodyPr>
          <a:lstStyle>
            <a:lvl1pPr>
              <a:defRPr sz="2400" b="0">
                <a:solidFill>
                  <a:schemeClr val="bg1"/>
                </a:solidFill>
              </a:defRPr>
            </a:lvl1pPr>
          </a:lstStyle>
          <a:p>
            <a:r>
              <a:rPr kumimoji="1" lang="ja-JP" altLang="en-US" dirty="0"/>
              <a:t>タイトルを入力</a:t>
            </a:r>
          </a:p>
        </p:txBody>
      </p:sp>
    </p:spTree>
    <p:extLst>
      <p:ext uri="{BB962C8B-B14F-4D97-AF65-F5344CB8AC3E}">
        <p14:creationId xmlns:p14="http://schemas.microsoft.com/office/powerpoint/2010/main" val="3399009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Content(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239351" y="115200"/>
            <a:ext cx="11712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a:t>タイトルを入力</a:t>
            </a:r>
          </a:p>
        </p:txBody>
      </p:sp>
      <p:sp>
        <p:nvSpPr>
          <p:cNvPr id="12" name="コンテンツ プレースホルダー"/>
          <p:cNvSpPr>
            <a:spLocks noGrp="1"/>
          </p:cNvSpPr>
          <p:nvPr>
            <p:ph sz="quarter" idx="10" hasCustomPrompt="1"/>
          </p:nvPr>
        </p:nvSpPr>
        <p:spPr bwMode="gray">
          <a:xfrm>
            <a:off x="239350" y="836712"/>
            <a:ext cx="11713301" cy="5616476"/>
          </a:xfrm>
        </p:spPr>
        <p:txBody>
          <a:bodyPr vert="horz" lIns="91440" tIns="45720" rIns="91440" bIns="45720" rtlCol="0">
            <a:normAutofit/>
          </a:bodyPr>
          <a:lstStyle>
            <a:lvl1pPr>
              <a:defRPr lang="ja-JP" altLang="en-US" noProof="0" dirty="0" smtClean="0"/>
            </a:lvl1pPr>
            <a:lvl2pPr>
              <a:defRPr lang="ja-JP" altLang="en-US" noProof="0" dirty="0" smtClean="0"/>
            </a:lvl2pPr>
            <a:lvl3pPr>
              <a:defRPr lang="ja-JP" altLang="en-US" noProof="0" dirty="0" smtClean="0"/>
            </a:lvl3pPr>
            <a:lvl4pPr>
              <a:defRPr lang="ja-JP" altLang="en-US" noProof="0" dirty="0" smtClean="0"/>
            </a:lvl4pPr>
          </a:lstStyle>
          <a:p>
            <a:pPr lvl="0"/>
            <a:r>
              <a:rPr kumimoji="1" lang="ja-JP" altLang="en-US" sz="2000" b="0" i="0" u="none" strike="noStrike" kern="0" cap="none" spc="0" normalizeH="0" baseline="0" noProof="0" dirty="0">
                <a:ln>
                  <a:noFill/>
                </a:ln>
                <a:solidFill>
                  <a:srgbClr val="000000"/>
                </a:solidFill>
                <a:effectLst/>
                <a:uLnTx/>
                <a:uFillTx/>
                <a:latin typeface="+mn-lt"/>
                <a:ea typeface="+mn-ea"/>
                <a:cs typeface="+mn-cs"/>
              </a:rPr>
              <a:t>本文を入力</a:t>
            </a:r>
          </a:p>
          <a:p>
            <a:pPr lvl="1"/>
            <a:r>
              <a:rPr kumimoji="1" lang="ja-JP" altLang="en-US" sz="1600" b="0" i="0" u="none" strike="noStrike" kern="0" cap="none" spc="0" normalizeH="0" baseline="0" noProof="0" dirty="0">
                <a:ln>
                  <a:noFill/>
                </a:ln>
                <a:solidFill>
                  <a:srgbClr val="000000"/>
                </a:solidFill>
                <a:effectLst/>
                <a:uLnTx/>
                <a:uFillTx/>
                <a:latin typeface="+mn-lt"/>
                <a:ea typeface="+mn-ea"/>
              </a:rPr>
              <a:t>第</a:t>
            </a:r>
            <a:r>
              <a:rPr kumimoji="1" lang="en-US" altLang="ja-JP" sz="1600" b="0" i="0" u="none" strike="noStrike" kern="0" cap="none" spc="0" normalizeH="0" baseline="0" noProof="0" dirty="0">
                <a:ln>
                  <a:noFill/>
                </a:ln>
                <a:solidFill>
                  <a:srgbClr val="000000"/>
                </a:solidFill>
                <a:effectLst/>
                <a:uLnTx/>
                <a:uFillTx/>
                <a:latin typeface="+mn-lt"/>
                <a:ea typeface="+mn-ea"/>
              </a:rPr>
              <a:t>2</a:t>
            </a:r>
            <a:r>
              <a:rPr kumimoji="1" lang="ja-JP" altLang="en-US" sz="1600" b="0" i="0" u="none" strike="noStrike" kern="0" cap="none" spc="0" normalizeH="0" baseline="0" noProof="0" dirty="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a:ln>
                  <a:noFill/>
                </a:ln>
                <a:solidFill>
                  <a:srgbClr val="000000"/>
                </a:solidFill>
                <a:effectLst/>
                <a:uLnTx/>
                <a:uFillTx/>
                <a:latin typeface="+mn-lt"/>
                <a:ea typeface="+mn-ea"/>
              </a:rPr>
              <a:t>第</a:t>
            </a:r>
            <a:r>
              <a:rPr kumimoji="1" lang="en-US" altLang="ja-JP" sz="1400" b="0" i="0" u="none" strike="noStrike" kern="0" cap="none" spc="0" normalizeH="0" baseline="0" noProof="0" dirty="0">
                <a:ln>
                  <a:noFill/>
                </a:ln>
                <a:solidFill>
                  <a:srgbClr val="000000"/>
                </a:solidFill>
                <a:effectLst/>
                <a:uLnTx/>
                <a:uFillTx/>
                <a:latin typeface="+mn-lt"/>
                <a:ea typeface="+mn-ea"/>
              </a:rPr>
              <a:t>3</a:t>
            </a:r>
            <a:r>
              <a:rPr kumimoji="1" lang="ja-JP" altLang="en-US" sz="1400" b="0" i="0" u="none" strike="noStrike" kern="0" cap="none" spc="0" normalizeH="0" baseline="0" noProof="0" dirty="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a:ln>
                  <a:noFill/>
                </a:ln>
                <a:solidFill>
                  <a:srgbClr val="000000"/>
                </a:solidFill>
                <a:effectLst/>
                <a:uLnTx/>
                <a:uFillTx/>
                <a:latin typeface="+mn-lt"/>
                <a:ea typeface="+mn-ea"/>
              </a:rPr>
              <a:t>第</a:t>
            </a:r>
            <a:r>
              <a:rPr kumimoji="1" lang="en-US" altLang="ja-JP" sz="1200" b="0" i="0" u="none" strike="noStrike" kern="0" cap="none" spc="0" normalizeH="0" baseline="0" noProof="0" dirty="0">
                <a:ln>
                  <a:noFill/>
                </a:ln>
                <a:solidFill>
                  <a:srgbClr val="000000"/>
                </a:solidFill>
                <a:effectLst/>
                <a:uLnTx/>
                <a:uFillTx/>
                <a:latin typeface="+mn-lt"/>
                <a:ea typeface="+mn-ea"/>
              </a:rPr>
              <a:t>4</a:t>
            </a:r>
            <a:r>
              <a:rPr kumimoji="1" lang="ja-JP" altLang="en-US" sz="1200" b="0" i="0" u="none" strike="noStrike" kern="0" cap="none" spc="0" normalizeH="0" baseline="0" noProof="0" dirty="0">
                <a:ln>
                  <a:noFill/>
                </a:ln>
                <a:solidFill>
                  <a:srgbClr val="000000"/>
                </a:solidFill>
                <a:effectLst/>
                <a:uLnTx/>
                <a:uFillTx/>
                <a:latin typeface="+mn-lt"/>
                <a:ea typeface="+mn-ea"/>
              </a:rPr>
              <a:t>レベル</a:t>
            </a:r>
          </a:p>
        </p:txBody>
      </p:sp>
    </p:spTree>
    <p:extLst>
      <p:ext uri="{BB962C8B-B14F-4D97-AF65-F5344CB8AC3E}">
        <p14:creationId xmlns:p14="http://schemas.microsoft.com/office/powerpoint/2010/main" val="4083392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ad 1 line &amp; Content(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239351" y="115200"/>
            <a:ext cx="11712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a:t>タイトルを入力</a:t>
            </a:r>
          </a:p>
        </p:txBody>
      </p:sp>
      <p:sp>
        <p:nvSpPr>
          <p:cNvPr id="6" name="テキスト プレースホルダー"/>
          <p:cNvSpPr>
            <a:spLocks noGrp="1"/>
          </p:cNvSpPr>
          <p:nvPr>
            <p:ph type="body" sz="quarter" idx="11" hasCustomPrompt="1"/>
          </p:nvPr>
        </p:nvSpPr>
        <p:spPr bwMode="gray">
          <a:xfrm>
            <a:off x="237716" y="836613"/>
            <a:ext cx="11713635" cy="432000"/>
          </a:xfrm>
          <a:prstGeom prst="roundRect">
            <a:avLst>
              <a:gd name="adj" fmla="val 13830"/>
            </a:avLst>
          </a:prstGeom>
          <a:solidFill>
            <a:schemeClr val="accent6">
              <a:lumMod val="75000"/>
              <a:lumOff val="25000"/>
            </a:schemeClr>
          </a:solidFill>
          <a:effectLst>
            <a:outerShdw blurRad="50800" dist="38100" dir="5400000" algn="t" rotWithShape="0">
              <a:prstClr val="black">
                <a:alpha val="40000"/>
              </a:prstClr>
            </a:outerShdw>
          </a:effectLst>
        </p:spPr>
        <p:txBody>
          <a:bodyPr wrap="square" tIns="72000" bIns="36000">
            <a:noAutofit/>
          </a:bodyPr>
          <a:lstStyle>
            <a:lvl1pPr marL="0" indent="0" algn="l" eaLnBrk="1" hangingPunct="1">
              <a:spcBef>
                <a:spcPts val="0"/>
              </a:spcBef>
              <a:buNone/>
              <a:defRPr>
                <a:solidFill>
                  <a:schemeClr val="bg1"/>
                </a:solidFill>
              </a:defRPr>
            </a:lvl1pPr>
            <a:lvl2pPr marL="72000" indent="0">
              <a:buNone/>
              <a:defRPr/>
            </a:lvl2pPr>
            <a:lvl3pPr marL="222962" indent="0">
              <a:buNone/>
              <a:defRPr/>
            </a:lvl3pPr>
            <a:lvl4pPr marL="327787" indent="0">
              <a:buNone/>
              <a:defRPr/>
            </a:lvl4pPr>
            <a:lvl5pPr marL="311400" indent="0">
              <a:buNone/>
              <a:defRPr/>
            </a:lvl5pPr>
          </a:lstStyle>
          <a:p>
            <a:pPr marL="0" lvl="0" indent="0" hangingPunct="1">
              <a:buNone/>
            </a:pPr>
            <a:r>
              <a:rPr kumimoji="1" lang="ja-JP" altLang="en-US" dirty="0"/>
              <a:t>リード文が</a:t>
            </a:r>
            <a:r>
              <a:rPr kumimoji="1" lang="en-US" altLang="ja-JP" dirty="0"/>
              <a:t>1</a:t>
            </a:r>
            <a:r>
              <a:rPr kumimoji="1" lang="ja-JP" altLang="en-US" dirty="0"/>
              <a:t>行でおさまる場合はこのレイアウトで入力</a:t>
            </a:r>
          </a:p>
        </p:txBody>
      </p:sp>
      <p:sp>
        <p:nvSpPr>
          <p:cNvPr id="12" name="コンテンツ プレースホルダー"/>
          <p:cNvSpPr>
            <a:spLocks noGrp="1"/>
          </p:cNvSpPr>
          <p:nvPr>
            <p:ph sz="quarter" idx="10" hasCustomPrompt="1"/>
          </p:nvPr>
        </p:nvSpPr>
        <p:spPr bwMode="gray">
          <a:xfrm>
            <a:off x="239185" y="1413188"/>
            <a:ext cx="11713633" cy="5040000"/>
          </a:xfrm>
        </p:spPr>
        <p:txBody>
          <a:bodyPr vert="horz" lIns="91440" tIns="45720" rIns="91440" bIns="45720" rtlCol="0">
            <a:normAutofit/>
          </a:bodyPr>
          <a:lstStyle>
            <a:lvl1pPr>
              <a:defRPr lang="ja-JP" altLang="en-US" i="0" u="none" strike="noStrike" kern="0" cap="none" spc="0" normalizeH="0" baseline="0" noProof="0" dirty="0" smtClean="0">
                <a:ln>
                  <a:noFill/>
                </a:ln>
                <a:solidFill>
                  <a:srgbClr val="000000"/>
                </a:solidFill>
                <a:effectLst/>
                <a:uLnTx/>
                <a:uFillTx/>
              </a:defRPr>
            </a:lvl1pPr>
            <a:lvl2pPr>
              <a:defRPr lang="ja-JP" altLang="en-US" i="0" u="none" strike="noStrike" kern="0" cap="none" spc="0" normalizeH="0" baseline="0" noProof="0" dirty="0" smtClean="0">
                <a:ln>
                  <a:noFill/>
                </a:ln>
                <a:solidFill>
                  <a:srgbClr val="000000"/>
                </a:solidFill>
                <a:effectLst/>
                <a:uLnTx/>
                <a:uFillTx/>
              </a:defRPr>
            </a:lvl2pPr>
            <a:lvl3pPr>
              <a:defRPr lang="ja-JP" altLang="en-US" i="0" u="none" strike="noStrike" kern="0" cap="none" spc="0" normalizeH="0" baseline="0" noProof="0" dirty="0" smtClean="0">
                <a:ln>
                  <a:noFill/>
                </a:ln>
                <a:solidFill>
                  <a:srgbClr val="000000"/>
                </a:solidFill>
                <a:effectLst/>
                <a:uLnTx/>
                <a:uFillTx/>
              </a:defRPr>
            </a:lvl3pPr>
            <a:lvl4pPr>
              <a:defRPr lang="ja-JP" altLang="en-US" i="0" u="none" strike="noStrike" kern="0" cap="none" spc="0" normalizeH="0" baseline="0" noProof="0" dirty="0" smtClean="0">
                <a:ln>
                  <a:noFill/>
                </a:ln>
                <a:solidFill>
                  <a:srgbClr val="000000"/>
                </a:solidFill>
                <a:effectLst/>
                <a:uLnTx/>
                <a:uFillTx/>
              </a:defRPr>
            </a:lvl4pPr>
          </a:lstStyle>
          <a:p>
            <a:pPr lvl="0"/>
            <a:r>
              <a:rPr kumimoji="1" lang="ja-JP" altLang="en-US" sz="2000" b="0" i="0" u="none" strike="noStrike" kern="0" cap="none" spc="0" normalizeH="0" baseline="0" noProof="0" dirty="0">
                <a:ln>
                  <a:noFill/>
                </a:ln>
                <a:solidFill>
                  <a:srgbClr val="000000"/>
                </a:solidFill>
                <a:effectLst/>
                <a:uLnTx/>
                <a:uFillTx/>
                <a:latin typeface="+mn-lt"/>
                <a:ea typeface="+mn-ea"/>
                <a:cs typeface="+mn-cs"/>
              </a:rPr>
              <a:t>本文を入力</a:t>
            </a:r>
          </a:p>
          <a:p>
            <a:pPr lvl="1"/>
            <a:r>
              <a:rPr kumimoji="1" lang="ja-JP" altLang="en-US" sz="1600" b="0" i="0" u="none" strike="noStrike" kern="0" cap="none" spc="0" normalizeH="0" baseline="0" noProof="0" dirty="0">
                <a:ln>
                  <a:noFill/>
                </a:ln>
                <a:solidFill>
                  <a:srgbClr val="000000"/>
                </a:solidFill>
                <a:effectLst/>
                <a:uLnTx/>
                <a:uFillTx/>
                <a:latin typeface="+mn-lt"/>
                <a:ea typeface="+mn-ea"/>
              </a:rPr>
              <a:t>第</a:t>
            </a:r>
            <a:r>
              <a:rPr kumimoji="1" lang="en-US" altLang="ja-JP" sz="1600" b="0" i="0" u="none" strike="noStrike" kern="0" cap="none" spc="0" normalizeH="0" baseline="0" noProof="0" dirty="0">
                <a:ln>
                  <a:noFill/>
                </a:ln>
                <a:solidFill>
                  <a:srgbClr val="000000"/>
                </a:solidFill>
                <a:effectLst/>
                <a:uLnTx/>
                <a:uFillTx/>
                <a:latin typeface="+mn-lt"/>
                <a:ea typeface="+mn-ea"/>
              </a:rPr>
              <a:t>2</a:t>
            </a:r>
            <a:r>
              <a:rPr kumimoji="1" lang="ja-JP" altLang="en-US" sz="1600" b="0" i="0" u="none" strike="noStrike" kern="0" cap="none" spc="0" normalizeH="0" baseline="0" noProof="0" dirty="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a:ln>
                  <a:noFill/>
                </a:ln>
                <a:solidFill>
                  <a:srgbClr val="000000"/>
                </a:solidFill>
                <a:effectLst/>
                <a:uLnTx/>
                <a:uFillTx/>
                <a:latin typeface="+mn-lt"/>
                <a:ea typeface="+mn-ea"/>
              </a:rPr>
              <a:t>第</a:t>
            </a:r>
            <a:r>
              <a:rPr kumimoji="1" lang="en-US" altLang="ja-JP" sz="1400" b="0" i="0" u="none" strike="noStrike" kern="0" cap="none" spc="0" normalizeH="0" baseline="0" noProof="0" dirty="0">
                <a:ln>
                  <a:noFill/>
                </a:ln>
                <a:solidFill>
                  <a:srgbClr val="000000"/>
                </a:solidFill>
                <a:effectLst/>
                <a:uLnTx/>
                <a:uFillTx/>
                <a:latin typeface="+mn-lt"/>
                <a:ea typeface="+mn-ea"/>
              </a:rPr>
              <a:t>3</a:t>
            </a:r>
            <a:r>
              <a:rPr kumimoji="1" lang="ja-JP" altLang="en-US" sz="1400" b="0" i="0" u="none" strike="noStrike" kern="0" cap="none" spc="0" normalizeH="0" baseline="0" noProof="0" dirty="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a:ln>
                  <a:noFill/>
                </a:ln>
                <a:solidFill>
                  <a:srgbClr val="000000"/>
                </a:solidFill>
                <a:effectLst/>
                <a:uLnTx/>
                <a:uFillTx/>
                <a:latin typeface="+mn-lt"/>
                <a:ea typeface="+mn-ea"/>
              </a:rPr>
              <a:t>第</a:t>
            </a:r>
            <a:r>
              <a:rPr kumimoji="1" lang="en-US" altLang="ja-JP" sz="1200" b="0" i="0" u="none" strike="noStrike" kern="0" cap="none" spc="0" normalizeH="0" baseline="0" noProof="0" dirty="0">
                <a:ln>
                  <a:noFill/>
                </a:ln>
                <a:solidFill>
                  <a:srgbClr val="000000"/>
                </a:solidFill>
                <a:effectLst/>
                <a:uLnTx/>
                <a:uFillTx/>
                <a:latin typeface="+mn-lt"/>
                <a:ea typeface="+mn-ea"/>
              </a:rPr>
              <a:t>4</a:t>
            </a:r>
            <a:r>
              <a:rPr kumimoji="1" lang="ja-JP" altLang="en-US" sz="1200" b="0" i="0" u="none" strike="noStrike" kern="0" cap="none" spc="0" normalizeH="0" baseline="0" noProof="0" dirty="0">
                <a:ln>
                  <a:noFill/>
                </a:ln>
                <a:solidFill>
                  <a:srgbClr val="000000"/>
                </a:solidFill>
                <a:effectLst/>
                <a:uLnTx/>
                <a:uFillTx/>
                <a:latin typeface="+mn-lt"/>
                <a:ea typeface="+mn-ea"/>
              </a:rPr>
              <a:t>レベル</a:t>
            </a:r>
          </a:p>
        </p:txBody>
      </p:sp>
    </p:spTree>
    <p:extLst>
      <p:ext uri="{BB962C8B-B14F-4D97-AF65-F5344CB8AC3E}">
        <p14:creationId xmlns:p14="http://schemas.microsoft.com/office/powerpoint/2010/main" val="1434664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ad 2 lines &amp; Content(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239351" y="115200"/>
            <a:ext cx="11712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a:t>タイトルを入力</a:t>
            </a:r>
          </a:p>
        </p:txBody>
      </p:sp>
      <p:sp>
        <p:nvSpPr>
          <p:cNvPr id="9" name="テキスト プレースホルダー"/>
          <p:cNvSpPr>
            <a:spLocks noGrp="1"/>
          </p:cNvSpPr>
          <p:nvPr>
            <p:ph type="body" sz="quarter" idx="11" hasCustomPrompt="1"/>
          </p:nvPr>
        </p:nvSpPr>
        <p:spPr bwMode="gray">
          <a:xfrm>
            <a:off x="239184" y="836613"/>
            <a:ext cx="11712000" cy="756000"/>
          </a:xfrm>
          <a:prstGeom prst="roundRect">
            <a:avLst>
              <a:gd name="adj" fmla="val 7924"/>
            </a:avLst>
          </a:prstGeom>
          <a:solidFill>
            <a:schemeClr val="accent6">
              <a:lumMod val="75000"/>
              <a:lumOff val="25000"/>
            </a:schemeClr>
          </a:solidFill>
          <a:effectLst>
            <a:outerShdw blurRad="50800" dist="38100" dir="5400000" algn="t" rotWithShape="0">
              <a:prstClr val="black">
                <a:alpha val="40000"/>
              </a:prstClr>
            </a:outerShdw>
          </a:effectLst>
        </p:spPr>
        <p:txBody>
          <a:bodyPr tIns="72000" bIns="36000" anchor="ctr">
            <a:noAutofit/>
          </a:bodyPr>
          <a:lstStyle>
            <a:lvl1pPr marL="0" indent="0" algn="l" eaLnBrk="1" hangingPunct="1">
              <a:spcBef>
                <a:spcPts val="0"/>
              </a:spcBef>
              <a:buNone/>
              <a:defRPr>
                <a:solidFill>
                  <a:schemeClr val="bg1"/>
                </a:solidFill>
              </a:defRPr>
            </a:lvl1pPr>
            <a:lvl2pPr marL="72000" indent="0">
              <a:buNone/>
              <a:defRPr/>
            </a:lvl2pPr>
            <a:lvl3pPr marL="222962" indent="0">
              <a:buNone/>
              <a:defRPr/>
            </a:lvl3pPr>
            <a:lvl4pPr marL="327787" indent="0">
              <a:buNone/>
              <a:defRPr/>
            </a:lvl4pPr>
            <a:lvl5pPr marL="311400" indent="0">
              <a:buNone/>
              <a:defRPr/>
            </a:lvl5pPr>
          </a:lstStyle>
          <a:p>
            <a:pPr marL="0" lvl="0" indent="0" hangingPunct="1">
              <a:buNone/>
            </a:pPr>
            <a:r>
              <a:rPr kumimoji="1" lang="ja-JP" altLang="en-US" dirty="0"/>
              <a:t>リード文が</a:t>
            </a:r>
            <a:r>
              <a:rPr kumimoji="1" lang="en-US" altLang="ja-JP" dirty="0"/>
              <a:t>2</a:t>
            </a:r>
            <a:r>
              <a:rPr kumimoji="1" lang="ja-JP" altLang="en-US" dirty="0"/>
              <a:t>行にわたる場合は</a:t>
            </a:r>
            <a:br>
              <a:rPr kumimoji="1" lang="en-US" altLang="ja-JP" dirty="0"/>
            </a:br>
            <a:r>
              <a:rPr kumimoji="1" lang="ja-JP" altLang="en-US" dirty="0"/>
              <a:t>このレイアウトで入力</a:t>
            </a:r>
          </a:p>
        </p:txBody>
      </p:sp>
      <p:sp>
        <p:nvSpPr>
          <p:cNvPr id="10" name="コンテンツ プレースホルダー"/>
          <p:cNvSpPr>
            <a:spLocks noGrp="1"/>
          </p:cNvSpPr>
          <p:nvPr>
            <p:ph sz="quarter" idx="10" hasCustomPrompt="1"/>
          </p:nvPr>
        </p:nvSpPr>
        <p:spPr bwMode="gray">
          <a:xfrm>
            <a:off x="237883" y="1737188"/>
            <a:ext cx="11713301" cy="4714412"/>
          </a:xfrm>
        </p:spPr>
        <p:txBody>
          <a:bodyPr vert="horz" lIns="90000" tIns="46800" rIns="90000" bIns="46800" rtlCol="0">
            <a:noAutofit/>
          </a:bodyPr>
          <a:lstStyle>
            <a:lvl1pPr>
              <a:defRPr lang="ja-JP" altLang="en-US" i="0" u="none" strike="noStrike" kern="0" cap="none" spc="0" normalizeH="0" baseline="0" dirty="0" smtClean="0">
                <a:ln>
                  <a:noFill/>
                </a:ln>
                <a:solidFill>
                  <a:srgbClr val="000000"/>
                </a:solidFill>
                <a:effectLst/>
                <a:uLnTx/>
                <a:uFillTx/>
              </a:defRPr>
            </a:lvl1pPr>
            <a:lvl2pPr>
              <a:defRPr lang="ja-JP" altLang="en-US" i="0" u="none" strike="noStrike" kern="0" cap="none" spc="0" normalizeH="0" baseline="0" dirty="0" smtClean="0">
                <a:ln>
                  <a:noFill/>
                </a:ln>
                <a:solidFill>
                  <a:srgbClr val="000000"/>
                </a:solidFill>
                <a:effectLst/>
                <a:uLnTx/>
                <a:uFillTx/>
              </a:defRPr>
            </a:lvl2pPr>
            <a:lvl3pPr>
              <a:defRPr lang="ja-JP" altLang="en-US" i="0" u="none" strike="noStrike" kern="0" cap="none" spc="0" normalizeH="0" baseline="0" dirty="0" smtClean="0">
                <a:ln>
                  <a:noFill/>
                </a:ln>
                <a:solidFill>
                  <a:srgbClr val="000000"/>
                </a:solidFill>
                <a:effectLst/>
                <a:uLnTx/>
                <a:uFillTx/>
              </a:defRPr>
            </a:lvl3pPr>
            <a:lvl4pPr>
              <a:defRPr lang="ja-JP" altLang="en-US" i="0" u="none" strike="noStrike" kern="0" cap="none" spc="0" normalizeH="0" baseline="0" dirty="0" smtClean="0">
                <a:ln>
                  <a:noFill/>
                </a:ln>
                <a:solidFill>
                  <a:srgbClr val="000000"/>
                </a:solidFill>
                <a:effectLst/>
                <a:uLnTx/>
                <a:uFillTx/>
              </a:defRPr>
            </a:lvl4pPr>
          </a:lstStyle>
          <a:p>
            <a:pPr marR="0" lvl="0" defTabSz="914400" eaLnBrk="0" latinLnBrk="0">
              <a:lnSpc>
                <a:spcPct val="100000"/>
              </a:lnSpc>
              <a:buClr>
                <a:srgbClr val="002B62"/>
              </a:buClr>
              <a:buSzTx/>
              <a:tabLst/>
            </a:pPr>
            <a:r>
              <a:rPr kumimoji="1" lang="ja-JP" altLang="en-US" dirty="0"/>
              <a:t>本文を入力</a:t>
            </a:r>
          </a:p>
          <a:p>
            <a:pPr marR="0" lvl="1" defTabSz="914400" eaLnBrk="0" latinLnBrk="0">
              <a:lnSpc>
                <a:spcPct val="100000"/>
              </a:lnSpc>
              <a:buClr>
                <a:srgbClr val="002B62"/>
              </a:buClr>
              <a:buSzTx/>
              <a:tabLst/>
            </a:pPr>
            <a:r>
              <a:rPr kumimoji="1" lang="ja-JP" altLang="en-US" dirty="0"/>
              <a:t>第</a:t>
            </a:r>
            <a:r>
              <a:rPr kumimoji="1" lang="en-US" altLang="ja-JP" dirty="0"/>
              <a:t>2</a:t>
            </a:r>
            <a:r>
              <a:rPr kumimoji="1" lang="ja-JP" altLang="en-US" dirty="0"/>
              <a:t>レベル</a:t>
            </a:r>
          </a:p>
          <a:p>
            <a:pPr marR="0" lvl="2" defTabSz="914400" eaLnBrk="0" latinLnBrk="0">
              <a:lnSpc>
                <a:spcPct val="100000"/>
              </a:lnSpc>
              <a:buClr>
                <a:srgbClr val="002B62"/>
              </a:buClr>
              <a:buSzTx/>
              <a:tabLst/>
            </a:pPr>
            <a:r>
              <a:rPr kumimoji="1" lang="ja-JP" altLang="en-US" dirty="0"/>
              <a:t>第</a:t>
            </a:r>
            <a:r>
              <a:rPr kumimoji="1" lang="en-US" altLang="ja-JP" dirty="0"/>
              <a:t>3</a:t>
            </a:r>
            <a:r>
              <a:rPr kumimoji="1" lang="ja-JP" altLang="en-US" dirty="0"/>
              <a:t>レベル</a:t>
            </a:r>
          </a:p>
          <a:p>
            <a:pPr marR="0" lvl="3" defTabSz="914400" eaLnBrk="0" latinLnBrk="0">
              <a:lnSpc>
                <a:spcPct val="100000"/>
              </a:lnSpc>
              <a:buClr>
                <a:srgbClr val="002B62"/>
              </a:buClr>
              <a:buSzTx/>
              <a:tabLst/>
            </a:pPr>
            <a:r>
              <a:rPr kumimoji="1" lang="ja-JP" altLang="en-US" dirty="0"/>
              <a:t>第</a:t>
            </a:r>
            <a:r>
              <a:rPr kumimoji="1" lang="en-US" altLang="ja-JP" dirty="0"/>
              <a:t>4</a:t>
            </a:r>
            <a:r>
              <a:rPr kumimoji="1" lang="ja-JP" altLang="en-US" dirty="0"/>
              <a:t>レベル</a:t>
            </a:r>
          </a:p>
        </p:txBody>
      </p:sp>
    </p:spTree>
    <p:extLst>
      <p:ext uri="{BB962C8B-B14F-4D97-AF65-F5344CB8AC3E}">
        <p14:creationId xmlns:p14="http://schemas.microsoft.com/office/powerpoint/2010/main" val="3186924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white)">
    <p:spTree>
      <p:nvGrpSpPr>
        <p:cNvPr id="1" name=""/>
        <p:cNvGrpSpPr/>
        <p:nvPr/>
      </p:nvGrpSpPr>
      <p:grpSpPr>
        <a:xfrm>
          <a:off x="0" y="0"/>
          <a:ext cx="0" cy="0"/>
          <a:chOff x="0" y="0"/>
          <a:chExt cx="0" cy="0"/>
        </a:xfrm>
      </p:grpSpPr>
      <p:sp>
        <p:nvSpPr>
          <p:cNvPr id="9" name="タイトル"/>
          <p:cNvSpPr>
            <a:spLocks noGrp="1"/>
          </p:cNvSpPr>
          <p:nvPr>
            <p:ph type="title" hasCustomPrompt="1"/>
          </p:nvPr>
        </p:nvSpPr>
        <p:spPr bwMode="gray">
          <a:xfrm>
            <a:off x="239351" y="115200"/>
            <a:ext cx="11712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a:t>タイトルを入力</a:t>
            </a:r>
          </a:p>
        </p:txBody>
      </p:sp>
      <p:sp>
        <p:nvSpPr>
          <p:cNvPr id="6" name="コンテンツ プレースホルダー"/>
          <p:cNvSpPr>
            <a:spLocks noGrp="1"/>
          </p:cNvSpPr>
          <p:nvPr>
            <p:ph sz="quarter" idx="10" hasCustomPrompt="1"/>
          </p:nvPr>
        </p:nvSpPr>
        <p:spPr bwMode="gray">
          <a:xfrm>
            <a:off x="239184" y="836613"/>
            <a:ext cx="5664000" cy="5616575"/>
          </a:xfrm>
        </p:spPr>
        <p:txBody>
          <a:bodyPr vert="horz" lIns="91440" tIns="45720" rIns="91440" bIns="45720" rtlCol="0">
            <a:normAutofit/>
          </a:bodyPr>
          <a:lstStyle>
            <a:lvl1pPr>
              <a:defRPr lang="ja-JP" altLang="en-US" i="0" u="none" strike="noStrike" kern="0" cap="none" spc="0" normalizeH="0" baseline="0" dirty="0" smtClean="0">
                <a:ln>
                  <a:noFill/>
                </a:ln>
                <a:solidFill>
                  <a:srgbClr val="000000"/>
                </a:solidFill>
                <a:effectLst/>
                <a:uLnTx/>
                <a:uFillTx/>
              </a:defRPr>
            </a:lvl1pPr>
            <a:lvl2pPr>
              <a:defRPr lang="ja-JP" altLang="en-US" i="0" u="none" strike="noStrike" kern="0" cap="none" spc="0" normalizeH="0" baseline="0" noProof="0" dirty="0" smtClean="0">
                <a:ln>
                  <a:noFill/>
                </a:ln>
                <a:solidFill>
                  <a:srgbClr val="000000"/>
                </a:solidFill>
                <a:effectLst/>
                <a:uLnTx/>
                <a:uFillTx/>
              </a:defRPr>
            </a:lvl2pPr>
            <a:lvl3pPr>
              <a:defRPr lang="ja-JP" altLang="en-US" i="0" u="none" strike="noStrike" kern="0" cap="none" spc="0" normalizeH="0" baseline="0" noProof="0" dirty="0" smtClean="0">
                <a:ln>
                  <a:noFill/>
                </a:ln>
                <a:solidFill>
                  <a:srgbClr val="000000"/>
                </a:solidFill>
                <a:effectLst/>
                <a:uLnTx/>
                <a:uFillTx/>
              </a:defRPr>
            </a:lvl3pPr>
            <a:lvl4pPr>
              <a:defRPr lang="ja-JP" altLang="en-US" i="0" u="none" strike="noStrike" kern="0" cap="none" spc="0" normalizeH="0" baseline="0" noProof="0" dirty="0" smtClean="0">
                <a:ln>
                  <a:noFill/>
                </a:ln>
                <a:solidFill>
                  <a:srgbClr val="000000"/>
                </a:solidFill>
                <a:effectLst/>
                <a:uLnTx/>
                <a:uFillTx/>
              </a:defRPr>
            </a:lvl4pPr>
          </a:lstStyle>
          <a:p>
            <a:pPr lvl="0"/>
            <a:r>
              <a:rPr kumimoji="1" lang="ja-JP" altLang="en-US" dirty="0"/>
              <a:t>本文を入力</a:t>
            </a:r>
          </a:p>
          <a:p>
            <a:pPr lvl="1"/>
            <a:r>
              <a:rPr kumimoji="1" lang="ja-JP" altLang="en-US" sz="1600" b="0" i="0" u="none" strike="noStrike" kern="0" cap="none" spc="0" normalizeH="0" baseline="0" noProof="0" dirty="0">
                <a:ln>
                  <a:noFill/>
                </a:ln>
                <a:solidFill>
                  <a:srgbClr val="000000"/>
                </a:solidFill>
                <a:effectLst/>
                <a:uLnTx/>
                <a:uFillTx/>
                <a:latin typeface="+mn-lt"/>
                <a:ea typeface="+mn-ea"/>
              </a:rPr>
              <a:t>第</a:t>
            </a:r>
            <a:r>
              <a:rPr kumimoji="1" lang="en-US" altLang="ja-JP" sz="1600" b="0" i="0" u="none" strike="noStrike" kern="0" cap="none" spc="0" normalizeH="0" baseline="0" noProof="0" dirty="0">
                <a:ln>
                  <a:noFill/>
                </a:ln>
                <a:solidFill>
                  <a:srgbClr val="000000"/>
                </a:solidFill>
                <a:effectLst/>
                <a:uLnTx/>
                <a:uFillTx/>
                <a:latin typeface="+mn-lt"/>
                <a:ea typeface="+mn-ea"/>
              </a:rPr>
              <a:t>2</a:t>
            </a:r>
            <a:r>
              <a:rPr kumimoji="1" lang="ja-JP" altLang="en-US" sz="1600" b="0" i="0" u="none" strike="noStrike" kern="0" cap="none" spc="0" normalizeH="0" baseline="0" noProof="0" dirty="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a:ln>
                  <a:noFill/>
                </a:ln>
                <a:solidFill>
                  <a:srgbClr val="000000"/>
                </a:solidFill>
                <a:effectLst/>
                <a:uLnTx/>
                <a:uFillTx/>
                <a:latin typeface="+mn-lt"/>
                <a:ea typeface="+mn-ea"/>
              </a:rPr>
              <a:t>第</a:t>
            </a:r>
            <a:r>
              <a:rPr kumimoji="1" lang="en-US" altLang="ja-JP" sz="1400" b="0" i="0" u="none" strike="noStrike" kern="0" cap="none" spc="0" normalizeH="0" baseline="0" noProof="0" dirty="0">
                <a:ln>
                  <a:noFill/>
                </a:ln>
                <a:solidFill>
                  <a:srgbClr val="000000"/>
                </a:solidFill>
                <a:effectLst/>
                <a:uLnTx/>
                <a:uFillTx/>
                <a:latin typeface="+mn-lt"/>
                <a:ea typeface="+mn-ea"/>
              </a:rPr>
              <a:t>3</a:t>
            </a:r>
            <a:r>
              <a:rPr kumimoji="1" lang="ja-JP" altLang="en-US" sz="1400" b="0" i="0" u="none" strike="noStrike" kern="0" cap="none" spc="0" normalizeH="0" baseline="0" noProof="0" dirty="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a:ln>
                  <a:noFill/>
                </a:ln>
                <a:solidFill>
                  <a:srgbClr val="000000"/>
                </a:solidFill>
                <a:effectLst/>
                <a:uLnTx/>
                <a:uFillTx/>
                <a:latin typeface="+mn-lt"/>
                <a:ea typeface="+mn-ea"/>
              </a:rPr>
              <a:t>第</a:t>
            </a:r>
            <a:r>
              <a:rPr kumimoji="1" lang="en-US" altLang="ja-JP" sz="1200" b="0" i="0" u="none" strike="noStrike" kern="0" cap="none" spc="0" normalizeH="0" baseline="0" noProof="0" dirty="0">
                <a:ln>
                  <a:noFill/>
                </a:ln>
                <a:solidFill>
                  <a:srgbClr val="000000"/>
                </a:solidFill>
                <a:effectLst/>
                <a:uLnTx/>
                <a:uFillTx/>
                <a:latin typeface="+mn-lt"/>
                <a:ea typeface="+mn-ea"/>
              </a:rPr>
              <a:t>4</a:t>
            </a:r>
            <a:r>
              <a:rPr kumimoji="1" lang="ja-JP" altLang="en-US" sz="1200" b="0" i="0" u="none" strike="noStrike" kern="0" cap="none" spc="0" normalizeH="0" baseline="0" noProof="0" dirty="0">
                <a:ln>
                  <a:noFill/>
                </a:ln>
                <a:solidFill>
                  <a:srgbClr val="000000"/>
                </a:solidFill>
                <a:effectLst/>
                <a:uLnTx/>
                <a:uFillTx/>
                <a:latin typeface="+mn-lt"/>
                <a:ea typeface="+mn-ea"/>
              </a:rPr>
              <a:t>レベル</a:t>
            </a:r>
          </a:p>
        </p:txBody>
      </p:sp>
      <p:sp>
        <p:nvSpPr>
          <p:cNvPr id="7" name="コンテンツ プレースホルダー"/>
          <p:cNvSpPr>
            <a:spLocks noGrp="1"/>
          </p:cNvSpPr>
          <p:nvPr>
            <p:ph sz="quarter" idx="11" hasCustomPrompt="1"/>
          </p:nvPr>
        </p:nvSpPr>
        <p:spPr bwMode="gray">
          <a:xfrm>
            <a:off x="6288817" y="836613"/>
            <a:ext cx="5664000" cy="5616575"/>
          </a:xfrm>
        </p:spPr>
        <p:txBody>
          <a:bodyPr vert="horz" lIns="91440" tIns="45720" rIns="91440" bIns="45720" rtlCol="0">
            <a:normAutofit/>
          </a:bodyPr>
          <a:lstStyle>
            <a:lvl1pPr>
              <a:defRPr lang="ja-JP" altLang="en-US" i="0" u="none" strike="noStrike" kern="0" cap="none" spc="0" normalizeH="0" baseline="0" dirty="0" smtClean="0">
                <a:ln>
                  <a:noFill/>
                </a:ln>
                <a:solidFill>
                  <a:srgbClr val="000000"/>
                </a:solidFill>
                <a:effectLst/>
                <a:uLnTx/>
                <a:uFillTx/>
              </a:defRPr>
            </a:lvl1pPr>
            <a:lvl2pPr>
              <a:defRPr lang="ja-JP" altLang="en-US" i="0" u="none" strike="noStrike" kern="0" cap="none" spc="0" normalizeH="0" baseline="0" noProof="0" dirty="0" smtClean="0">
                <a:ln>
                  <a:noFill/>
                </a:ln>
                <a:solidFill>
                  <a:srgbClr val="000000"/>
                </a:solidFill>
                <a:effectLst/>
                <a:uLnTx/>
                <a:uFillTx/>
              </a:defRPr>
            </a:lvl2pPr>
            <a:lvl3pPr>
              <a:defRPr lang="ja-JP" altLang="en-US" i="0" u="none" strike="noStrike" kern="0" cap="none" spc="0" normalizeH="0" baseline="0" noProof="0" dirty="0" smtClean="0">
                <a:ln>
                  <a:noFill/>
                </a:ln>
                <a:solidFill>
                  <a:srgbClr val="000000"/>
                </a:solidFill>
                <a:effectLst/>
                <a:uLnTx/>
                <a:uFillTx/>
              </a:defRPr>
            </a:lvl3pPr>
            <a:lvl4pPr>
              <a:defRPr lang="ja-JP" altLang="en-US" i="0" u="none" strike="noStrike" kern="0" cap="none" spc="0" normalizeH="0" baseline="0" noProof="0" dirty="0" smtClean="0">
                <a:ln>
                  <a:noFill/>
                </a:ln>
                <a:solidFill>
                  <a:srgbClr val="000000"/>
                </a:solidFill>
                <a:effectLst/>
                <a:uLnTx/>
                <a:uFillTx/>
              </a:defRPr>
            </a:lvl4pPr>
          </a:lstStyle>
          <a:p>
            <a:pPr lvl="0"/>
            <a:r>
              <a:rPr kumimoji="1" lang="ja-JP" altLang="en-US" dirty="0"/>
              <a:t>本文を入力</a:t>
            </a:r>
          </a:p>
          <a:p>
            <a:pPr lvl="1"/>
            <a:r>
              <a:rPr kumimoji="1" lang="ja-JP" altLang="en-US" sz="1600" b="0" i="0" u="none" strike="noStrike" kern="0" cap="none" spc="0" normalizeH="0" baseline="0" noProof="0" dirty="0">
                <a:ln>
                  <a:noFill/>
                </a:ln>
                <a:solidFill>
                  <a:srgbClr val="000000"/>
                </a:solidFill>
                <a:effectLst/>
                <a:uLnTx/>
                <a:uFillTx/>
                <a:latin typeface="+mn-lt"/>
                <a:ea typeface="+mn-ea"/>
              </a:rPr>
              <a:t>第</a:t>
            </a:r>
            <a:r>
              <a:rPr kumimoji="1" lang="en-US" altLang="ja-JP" sz="1600" b="0" i="0" u="none" strike="noStrike" kern="0" cap="none" spc="0" normalizeH="0" baseline="0" noProof="0" dirty="0">
                <a:ln>
                  <a:noFill/>
                </a:ln>
                <a:solidFill>
                  <a:srgbClr val="000000"/>
                </a:solidFill>
                <a:effectLst/>
                <a:uLnTx/>
                <a:uFillTx/>
                <a:latin typeface="+mn-lt"/>
                <a:ea typeface="+mn-ea"/>
              </a:rPr>
              <a:t>2</a:t>
            </a:r>
            <a:r>
              <a:rPr kumimoji="1" lang="ja-JP" altLang="en-US" sz="1600" b="0" i="0" u="none" strike="noStrike" kern="0" cap="none" spc="0" normalizeH="0" baseline="0" noProof="0" dirty="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a:ln>
                  <a:noFill/>
                </a:ln>
                <a:solidFill>
                  <a:srgbClr val="000000"/>
                </a:solidFill>
                <a:effectLst/>
                <a:uLnTx/>
                <a:uFillTx/>
                <a:latin typeface="+mn-lt"/>
                <a:ea typeface="+mn-ea"/>
              </a:rPr>
              <a:t>第</a:t>
            </a:r>
            <a:r>
              <a:rPr kumimoji="1" lang="en-US" altLang="ja-JP" sz="1400" b="0" i="0" u="none" strike="noStrike" kern="0" cap="none" spc="0" normalizeH="0" baseline="0" noProof="0" dirty="0">
                <a:ln>
                  <a:noFill/>
                </a:ln>
                <a:solidFill>
                  <a:srgbClr val="000000"/>
                </a:solidFill>
                <a:effectLst/>
                <a:uLnTx/>
                <a:uFillTx/>
                <a:latin typeface="+mn-lt"/>
                <a:ea typeface="+mn-ea"/>
              </a:rPr>
              <a:t>3</a:t>
            </a:r>
            <a:r>
              <a:rPr kumimoji="1" lang="ja-JP" altLang="en-US" sz="1400" b="0" i="0" u="none" strike="noStrike" kern="0" cap="none" spc="0" normalizeH="0" baseline="0" noProof="0" dirty="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a:ln>
                  <a:noFill/>
                </a:ln>
                <a:solidFill>
                  <a:srgbClr val="000000"/>
                </a:solidFill>
                <a:effectLst/>
                <a:uLnTx/>
                <a:uFillTx/>
                <a:latin typeface="+mn-lt"/>
                <a:ea typeface="+mn-ea"/>
              </a:rPr>
              <a:t>第</a:t>
            </a:r>
            <a:r>
              <a:rPr kumimoji="1" lang="en-US" altLang="ja-JP" sz="1200" b="0" i="0" u="none" strike="noStrike" kern="0" cap="none" spc="0" normalizeH="0" baseline="0" noProof="0" dirty="0">
                <a:ln>
                  <a:noFill/>
                </a:ln>
                <a:solidFill>
                  <a:srgbClr val="000000"/>
                </a:solidFill>
                <a:effectLst/>
                <a:uLnTx/>
                <a:uFillTx/>
                <a:latin typeface="+mn-lt"/>
                <a:ea typeface="+mn-ea"/>
              </a:rPr>
              <a:t>4</a:t>
            </a:r>
            <a:r>
              <a:rPr kumimoji="1" lang="ja-JP" altLang="en-US" sz="1200" b="0" i="0" u="none" strike="noStrike" kern="0" cap="none" spc="0" normalizeH="0" baseline="0" noProof="0" dirty="0">
                <a:ln>
                  <a:noFill/>
                </a:ln>
                <a:solidFill>
                  <a:srgbClr val="000000"/>
                </a:solidFill>
                <a:effectLst/>
                <a:uLnTx/>
                <a:uFillTx/>
                <a:latin typeface="+mn-lt"/>
                <a:ea typeface="+mn-ea"/>
              </a:rPr>
              <a:t>レベル</a:t>
            </a:r>
          </a:p>
        </p:txBody>
      </p:sp>
    </p:spTree>
    <p:extLst>
      <p:ext uri="{BB962C8B-B14F-4D97-AF65-F5344CB8AC3E}">
        <p14:creationId xmlns:p14="http://schemas.microsoft.com/office/powerpoint/2010/main" val="461328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5686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Corporate Mark">
    <p:spTree>
      <p:nvGrpSpPr>
        <p:cNvPr id="1" name=""/>
        <p:cNvGrpSpPr/>
        <p:nvPr/>
      </p:nvGrpSpPr>
      <p:grpSpPr>
        <a:xfrm>
          <a:off x="0" y="0"/>
          <a:ext cx="0" cy="0"/>
          <a:chOff x="0" y="0"/>
          <a:chExt cx="0" cy="0"/>
        </a:xfrm>
      </p:grpSpPr>
      <p:pic>
        <p:nvPicPr>
          <p:cNvPr id="2" name="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136500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Section Header">
    <p:spTree>
      <p:nvGrpSpPr>
        <p:cNvPr id="1" name=""/>
        <p:cNvGrpSpPr/>
        <p:nvPr/>
      </p:nvGrpSpPr>
      <p:grpSpPr>
        <a:xfrm>
          <a:off x="0" y="0"/>
          <a:ext cx="0" cy="0"/>
          <a:chOff x="0" y="0"/>
          <a:chExt cx="0" cy="0"/>
        </a:xfrm>
      </p:grpSpPr>
      <p:pic>
        <p:nvPicPr>
          <p:cNvPr id="3" name="Background_SectionHeade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0"/>
            <a:ext cx="12191999" cy="6858000"/>
          </a:xfrm>
          <a:prstGeom prst="rect">
            <a:avLst/>
          </a:prstGeom>
        </p:spPr>
      </p:pic>
      <p:sp>
        <p:nvSpPr>
          <p:cNvPr id="2" name="タイトル"/>
          <p:cNvSpPr>
            <a:spLocks noGrp="1"/>
          </p:cNvSpPr>
          <p:nvPr>
            <p:ph type="title" hasCustomPrompt="1"/>
          </p:nvPr>
        </p:nvSpPr>
        <p:spPr bwMode="gray">
          <a:xfrm>
            <a:off x="239184" y="3045073"/>
            <a:ext cx="11712000" cy="467239"/>
          </a:xfrm>
        </p:spPr>
        <p:txBody>
          <a:bodyPr wrap="square" anchor="b">
            <a:spAutoFit/>
          </a:bodyPr>
          <a:lstStyle>
            <a:lvl1pPr>
              <a:defRPr sz="2800" b="0">
                <a:solidFill>
                  <a:schemeClr val="bg1"/>
                </a:solidFill>
              </a:defRPr>
            </a:lvl1pPr>
          </a:lstStyle>
          <a:p>
            <a:r>
              <a:rPr kumimoji="1" lang="ja-JP" altLang="en-US" dirty="0"/>
              <a:t>タイトルを入力</a:t>
            </a:r>
          </a:p>
        </p:txBody>
      </p:sp>
      <p:sp>
        <p:nvSpPr>
          <p:cNvPr id="5" name="テキスト プレースホルダー"/>
          <p:cNvSpPr>
            <a:spLocks noGrp="1"/>
          </p:cNvSpPr>
          <p:nvPr>
            <p:ph type="body" sz="quarter" idx="10" hasCustomPrompt="1"/>
          </p:nvPr>
        </p:nvSpPr>
        <p:spPr bwMode="gray">
          <a:xfrm>
            <a:off x="239184" y="4365130"/>
            <a:ext cx="9601200" cy="1269578"/>
          </a:xfrm>
        </p:spPr>
        <p:txBody>
          <a:bodyPr>
            <a:spAutoFit/>
          </a:bodyPr>
          <a:lstStyle>
            <a:lvl1pPr marL="0" indent="0">
              <a:buNone/>
              <a:defRPr b="0"/>
            </a:lvl1pPr>
            <a:lvl2pPr marL="72000" indent="0">
              <a:buNone/>
              <a:defRPr sz="1800" b="0"/>
            </a:lvl2pPr>
            <a:lvl3pPr marL="222962" indent="0">
              <a:buNone/>
              <a:defRPr b="0"/>
            </a:lvl3pPr>
            <a:lvl4pPr marL="327787" indent="0">
              <a:buNone/>
              <a:defRPr b="0"/>
            </a:lvl4pPr>
            <a:lvl5pPr marL="311400" indent="0">
              <a:buNone/>
              <a:defRPr b="0"/>
            </a:lvl5pPr>
          </a:lstStyle>
          <a:p>
            <a:pPr lvl="0"/>
            <a:r>
              <a:rPr kumimoji="1" lang="ja-JP" altLang="en-US" dirty="0"/>
              <a:t>サブタイトルを入力</a:t>
            </a:r>
            <a:endParaRPr kumimoji="1" lang="en-US" altLang="ja-JP" dirty="0"/>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p:txBody>
      </p:sp>
    </p:spTree>
    <p:extLst>
      <p:ext uri="{BB962C8B-B14F-4D97-AF65-F5344CB8AC3E}">
        <p14:creationId xmlns:p14="http://schemas.microsoft.com/office/powerpoint/2010/main" val="1313612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pic>
        <p:nvPicPr>
          <p:cNvPr id="11" name="Background_Title"/>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bwMode="gray">
          <a:xfrm>
            <a:off x="0" y="0"/>
            <a:ext cx="12191999" cy="6858000"/>
          </a:xfrm>
          <a:prstGeom prst="rect">
            <a:avLst/>
          </a:prstGeom>
        </p:spPr>
      </p:pic>
      <p:sp>
        <p:nvSpPr>
          <p:cNvPr id="2" name="タイトル プレースホルダー"/>
          <p:cNvSpPr>
            <a:spLocks noGrp="1"/>
          </p:cNvSpPr>
          <p:nvPr>
            <p:ph type="title"/>
          </p:nvPr>
        </p:nvSpPr>
        <p:spPr bwMode="gray">
          <a:xfrm>
            <a:off x="239184" y="108000"/>
            <a:ext cx="11713633" cy="468000"/>
          </a:xfrm>
          <a:prstGeom prst="rect">
            <a:avLst/>
          </a:prstGeom>
        </p:spPr>
        <p:txBody>
          <a:bodyPr vert="horz" lIns="91440" tIns="36000" rIns="91440" bIns="0" rtlCol="0" anchor="ctr">
            <a:noAutofit/>
          </a:bodyPr>
          <a:lstStyle/>
          <a:p>
            <a:r>
              <a:rPr kumimoji="1" lang="ja-JP" altLang="en-US" dirty="0"/>
              <a:t>マスター タイトルの書式設定</a:t>
            </a:r>
          </a:p>
        </p:txBody>
      </p:sp>
      <p:sp>
        <p:nvSpPr>
          <p:cNvPr id="3" name="テキスト プレースホルダー"/>
          <p:cNvSpPr>
            <a:spLocks noGrp="1"/>
          </p:cNvSpPr>
          <p:nvPr>
            <p:ph type="body" idx="1"/>
          </p:nvPr>
        </p:nvSpPr>
        <p:spPr bwMode="gray">
          <a:xfrm>
            <a:off x="239183" y="836614"/>
            <a:ext cx="11713635" cy="5616574"/>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a:t>
            </a:r>
            <a:r>
              <a:rPr kumimoji="1" lang="en-US" altLang="ja-JP" dirty="0"/>
              <a:t>2</a:t>
            </a:r>
            <a:r>
              <a:rPr kumimoji="1" lang="ja-JP" altLang="en-US" dirty="0"/>
              <a:t>レベル</a:t>
            </a:r>
          </a:p>
          <a:p>
            <a:pPr lvl="2"/>
            <a:r>
              <a:rPr kumimoji="1" lang="ja-JP" altLang="en-US" dirty="0"/>
              <a:t>第</a:t>
            </a:r>
            <a:r>
              <a:rPr kumimoji="1" lang="en-US" altLang="ja-JP" dirty="0"/>
              <a:t>3</a:t>
            </a:r>
            <a:r>
              <a:rPr kumimoji="1" lang="ja-JP" altLang="en-US" dirty="0"/>
              <a:t>レベル</a:t>
            </a:r>
          </a:p>
          <a:p>
            <a:pPr lvl="3"/>
            <a:r>
              <a:rPr kumimoji="1" lang="ja-JP" altLang="en-US" dirty="0"/>
              <a:t>第</a:t>
            </a:r>
            <a:r>
              <a:rPr kumimoji="1" lang="en-US" altLang="ja-JP" dirty="0"/>
              <a:t>4</a:t>
            </a:r>
            <a:r>
              <a:rPr kumimoji="1" lang="ja-JP" altLang="en-US" dirty="0"/>
              <a:t>レベル</a:t>
            </a:r>
          </a:p>
        </p:txBody>
      </p:sp>
      <p:sp>
        <p:nvSpPr>
          <p:cNvPr id="8" name="PageNumber"/>
          <p:cNvSpPr txBox="1"/>
          <p:nvPr userDrawn="1"/>
        </p:nvSpPr>
        <p:spPr bwMode="black">
          <a:xfrm>
            <a:off x="11088693" y="6606080"/>
            <a:ext cx="912000" cy="215444"/>
          </a:xfrm>
          <a:prstGeom prst="rect">
            <a:avLst/>
          </a:prstGeom>
          <a:noFill/>
        </p:spPr>
        <p:txBody>
          <a:bodyPr wrap="none" rtlCol="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F5524-168B-428D-88E2-BCDC17194B25}" type="slidenum">
              <a:rPr kumimoji="1" lang="ja-JP" altLang="en-US" sz="1000" b="0" i="0" u="none" strike="noStrike" kern="1200" cap="none" spc="0" normalizeH="0" baseline="0" noProof="0" smtClean="0">
                <a:ln>
                  <a:noFill/>
                </a:ln>
                <a:solidFill>
                  <a:srgbClr val="FFFFFF"/>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000" b="0" i="0" u="none" strike="noStrike" kern="1200" cap="none" spc="0" normalizeH="0" baseline="0" noProof="0" dirty="0">
              <a:ln>
                <a:noFill/>
              </a:ln>
              <a:solidFill>
                <a:srgbClr val="FFFFFF"/>
              </a:solidFill>
              <a:effectLst/>
              <a:uLnTx/>
              <a:uFillTx/>
              <a:latin typeface="+mn-lt"/>
              <a:ea typeface="+mn-ea"/>
              <a:cs typeface="+mn-cs"/>
            </a:endParaRPr>
          </a:p>
        </p:txBody>
      </p:sp>
      <p:sp>
        <p:nvSpPr>
          <p:cNvPr id="10" name="Confidential"/>
          <p:cNvSpPr txBox="1"/>
          <p:nvPr userDrawn="1"/>
        </p:nvSpPr>
        <p:spPr bwMode="black">
          <a:xfrm>
            <a:off x="158146" y="6599089"/>
            <a:ext cx="2193335" cy="215444"/>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dirty="0">
                <a:ln>
                  <a:noFill/>
                </a:ln>
                <a:solidFill>
                  <a:srgbClr val="FFFFFF"/>
                </a:solidFill>
                <a:effectLst/>
                <a:uLnTx/>
                <a:uFillTx/>
                <a:latin typeface="+mn-lt"/>
                <a:ea typeface="+mn-ea"/>
                <a:cs typeface="+mn-cs"/>
              </a:rPr>
              <a:t>Exastro</a:t>
            </a:r>
          </a:p>
        </p:txBody>
      </p:sp>
    </p:spTree>
    <p:extLst>
      <p:ext uri="{BB962C8B-B14F-4D97-AF65-F5344CB8AC3E}">
        <p14:creationId xmlns:p14="http://schemas.microsoft.com/office/powerpoint/2010/main" val="654157217"/>
      </p:ext>
    </p:extLst>
  </p:cSld>
  <p:clrMap bg1="lt1" tx1="dk1" bg2="lt2" tx2="dk2" accent1="accent1" accent2="accent2" accent3="accent3" accent4="accent4" accent5="accent5" accent6="accent6" hlink="hlink" folHlink="folHlink"/>
  <p:sldLayoutIdLst>
    <p:sldLayoutId id="2147483690" r:id="rId1"/>
    <p:sldLayoutId id="2147483699" r:id="rId2"/>
    <p:sldLayoutId id="2147483670" r:id="rId3"/>
    <p:sldLayoutId id="2147483672" r:id="rId4"/>
    <p:sldLayoutId id="2147483695" r:id="rId5"/>
    <p:sldLayoutId id="2147483673" r:id="rId6"/>
    <p:sldLayoutId id="2147483674" r:id="rId7"/>
    <p:sldLayoutId id="2147483702" r:id="rId8"/>
    <p:sldLayoutId id="2147483703" r:id="rId9"/>
    <p:sldLayoutId id="2147483704" r:id="rId10"/>
  </p:sldLayoutIdLst>
  <p:hf sldNum="0" hdr="0" ftr="0" dt="0"/>
  <p:txStyles>
    <p:titleStyle>
      <a:lvl1pPr algn="l" rtl="0" eaLnBrk="0" fontAlgn="base" hangingPunct="0">
        <a:spcBef>
          <a:spcPct val="0"/>
        </a:spcBef>
        <a:spcAft>
          <a:spcPct val="0"/>
        </a:spcAft>
        <a:defRPr kumimoji="1" sz="2400" b="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p:titleStyle>
    <p:body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sz="2000" b="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sz="1600" b="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sz="1400" b="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sz="1200" b="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exastro-suite.github.io/it-automation-docs/learn_ja.html" TargetMode="External"/><Relationship Id="rId2" Type="http://schemas.openxmlformats.org/officeDocument/2006/relationships/hyperlink" Target="https://exastro-suite.github.io/it-automation-docs/documents_ja.html"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exastro-suite/SettingSamples-ServiceNow/releases" TargetMode="External"/><Relationship Id="rId2" Type="http://schemas.openxmlformats.org/officeDocument/2006/relationships/hyperlink" Target="https://github.com/exastro-suite/SettingSamples-/releases" TargetMode="Externa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hyperlink" Target="https://exastro-suite.github.io/it-automation-docs/asset/Documents_ja/Exastro-ITA_%E5%88%A9%E7%94%A8%E6%89%8B%E9%A0%86%E3%83%9E%E3%83%8B%E3%83%A5%E3%82%A2%E3%83%AB_%E3%82%A8%E3%82%AF%E3%82%B9%E3%83%9D%E3%83%BC%E3%83%88%EF%BC%8F%E3%82%A4%E3%83%B3%E3%83%9D%E3%83%BC%E3%83%88.pdf" TargetMode="External"/></Relationships>
</file>

<file path=ppt/slides/_rels/slide18.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ehttps/exastro-suite.github.io/it-automation-docs/asset/Documents_ja/Exastro-ITA_%E5%88%A9%E7%94%A8%E6%89%8B%E9%A0%86%E3%83%9E%E3%83%8B%E3%83%A5%E3%82%A2%E3%83%AB_%E7%AE%A1%E7%90%86%E3%82%B3%E3%83%B3%E3%82%BD%E3%83%BC%E3%83%AB.pdf"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exastro-suite.github.io/it-automation-docs/asset/Documents_ja/Exastro-ITA_%E5%88%A9%E7%94%A8%E6%89%8B%E9%A0%86%E3%83%9E%E3%83%8B%E3%83%A5%E3%82%A2%E3%83%AB_RestAPI.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 Target="slide54.xml"/><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slide" Target="slide55.xml"/><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 Target="slide54.xml"/><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slide" Target="slide57.xml"/><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exastro-suite.github.io/it-automation-docs/asset/Documents_ja/Exastro-ITA_%E5%88%A9%E7%94%A8%E6%89%8B%E9%A0%86%E3%83%9E%E3%83%8B%E3%83%A5%E3%82%A2%E3%83%AB_%E5%9F%BA%E6%9C%AC%E3%82%B3%E3%83%B3%E3%82%BD%E3%83%BC%E3%83%AB.pdf" TargetMode="Externa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exastro-suite.github.io/it-automation-docs/asset/Documents_ja/Exastro-ITA_%E5%88%A9%E7%94%A8%E6%89%8B%E9%A0%86%E3%83%9E%E3%83%8B%E3%83%A5%E3%82%A2%E3%83%AB_%E5%9F%BA%E6%9C%AC%E3%82%B3%E3%83%B3%E3%82%BD%E3%83%BC%E3%83%AB.pdf"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exastro-suite.github.io/it-automation-docs/asset/Documents_ja/Exastro-ITA_%E5%88%A9%E7%94%A8%E6%89%8B%E9%A0%86%E3%83%9E%E3%83%8B%E3%83%A5%E3%82%A2%E3%83%AB_Conductor.pdf" TargetMode="Externa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slide" Target="slide21.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slide" Target="slide61.xml"/><Relationship Id="rId2" Type="http://schemas.openxmlformats.org/officeDocument/2006/relationships/image" Target="../media/image42.png"/><Relationship Id="rId1" Type="http://schemas.openxmlformats.org/officeDocument/2006/relationships/slideLayout" Target="../slideLayouts/slideLayout3.xml"/><Relationship Id="rId6" Type="http://schemas.openxmlformats.org/officeDocument/2006/relationships/hyperlink" Target="https://exastro-suite.github.io/it-automation-docs/asset/Documents_ja/Exastro-ITA_&#21033;&#29992;&#25163;&#38918;&#12510;&#12491;&#12517;&#12450;&#12523;_&#31649;&#29702;&#12467;&#12531;&#12477;&#12540;&#12523;.pdf" TargetMode="External"/><Relationship Id="rId5" Type="http://schemas.openxmlformats.org/officeDocument/2006/relationships/image" Target="../media/image43.png"/><Relationship Id="rId4" Type="http://schemas.openxmlformats.org/officeDocument/2006/relationships/hyperlink" Target="https://exastro-suite.github.io/it-automation-docs/asset/Documents_ja/Exastro-ITA_&#21033;&#29992;&#25163;&#38918;&#12510;&#12491;&#12517;&#12450;&#12523;_&#12513;&#12491;&#12517;&#12540;&#20316;&#25104;&#27231;&#33021;.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hyperlink" Target="https://exastro-suite.github.io/it-automation-docs/asset/Documents_ja/Exastro-ITA_&#21033;&#29992;&#25163;&#38918;&#12510;&#12491;&#12517;&#12450;&#12523;_&#31649;&#29702;&#12467;&#12531;&#12477;&#12540;&#12523;.pdf" TargetMode="External"/><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 Target="slide16.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exastro-suite.github.io/it-automation-docs/setting-samples_ja.html" TargetMode="External"/><Relationship Id="rId1" Type="http://schemas.openxmlformats.org/officeDocument/2006/relationships/slideLayout" Target="../slideLayouts/slideLayout3.xml"/><Relationship Id="rId5" Type="http://schemas.openxmlformats.org/officeDocument/2006/relationships/hyperlink" Target="https://github.com/exastro-suite/playbook-collection-docs/blob/master/README_ansible.ja.md" TargetMode="External"/><Relationship Id="rId4" Type="http://schemas.openxmlformats.org/officeDocument/2006/relationships/hyperlink" Target="https://exastro-suite.github.io/it-automation-docs/learn_ja.html#collectContrast"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352" y="2636890"/>
            <a:ext cx="11712000" cy="1513679"/>
          </a:xfrm>
        </p:spPr>
        <p:txBody>
          <a:bodyPr/>
          <a:lstStyle/>
          <a:p>
            <a:r>
              <a:rPr lang="en-US" altLang="ja-JP" sz="4800" b="1" dirty="0"/>
              <a:t>Setting samples</a:t>
            </a:r>
            <a:br>
              <a:rPr lang="en-US" altLang="ja-JP" sz="4800" b="1" dirty="0"/>
            </a:br>
            <a:r>
              <a:rPr lang="en-US" altLang="ja-JP" sz="4800" b="1" dirty="0"/>
              <a:t>ServiceNow</a:t>
            </a:r>
            <a:r>
              <a:rPr lang="ja-JP" altLang="en-US" sz="4800" b="1" dirty="0"/>
              <a:t>連携モデル導入手順</a:t>
            </a:r>
          </a:p>
        </p:txBody>
      </p:sp>
      <p:sp>
        <p:nvSpPr>
          <p:cNvPr id="4" name="テキスト プレースホルダー 3"/>
          <p:cNvSpPr>
            <a:spLocks noGrp="1"/>
          </p:cNvSpPr>
          <p:nvPr>
            <p:ph type="body" sz="quarter" idx="10"/>
          </p:nvPr>
        </p:nvSpPr>
        <p:spPr>
          <a:xfrm>
            <a:off x="209682" y="5949350"/>
            <a:ext cx="8736969" cy="772006"/>
          </a:xfrm>
        </p:spPr>
        <p:txBody>
          <a:bodyPr/>
          <a:lstStyle/>
          <a:p>
            <a:r>
              <a:rPr lang="ja-JP" altLang="en-US" dirty="0"/>
              <a:t>第</a:t>
            </a:r>
            <a:r>
              <a:rPr lang="en-US" altLang="ja-JP" dirty="0"/>
              <a:t>1.1</a:t>
            </a:r>
            <a:r>
              <a:rPr lang="ja-JP" altLang="en-US" dirty="0"/>
              <a:t>版</a:t>
            </a:r>
            <a:r>
              <a:rPr lang="en-US" altLang="ja-JP" dirty="0"/>
              <a:t> </a:t>
            </a:r>
            <a:r>
              <a:rPr lang="ja-JP" altLang="en-US" dirty="0"/>
              <a:t>（</a:t>
            </a:r>
            <a:r>
              <a:rPr lang="en-US" altLang="ja-JP" dirty="0"/>
              <a:t>ITA</a:t>
            </a:r>
            <a:r>
              <a:rPr lang="ja-JP" altLang="en-US" dirty="0"/>
              <a:t>バージョン</a:t>
            </a:r>
            <a:r>
              <a:rPr lang="en-US" altLang="ja-JP" dirty="0"/>
              <a:t>1.9.0/1.10.1/1.10.2</a:t>
            </a:r>
            <a:r>
              <a:rPr lang="ja-JP" altLang="en-US" dirty="0"/>
              <a:t>版</a:t>
            </a:r>
            <a:r>
              <a:rPr lang="en-US" altLang="ja-JP" dirty="0"/>
              <a:t>)</a:t>
            </a:r>
          </a:p>
          <a:p>
            <a:r>
              <a:rPr lang="en-US" altLang="ja-JP" dirty="0" err="1"/>
              <a:t>Exastro</a:t>
            </a:r>
            <a:r>
              <a:rPr lang="en-US" altLang="ja-JP" dirty="0"/>
              <a:t> developer​</a:t>
            </a:r>
          </a:p>
        </p:txBody>
      </p:sp>
      <p:sp>
        <p:nvSpPr>
          <p:cNvPr id="6" name="正方形/長方形 5"/>
          <p:cNvSpPr/>
          <p:nvPr/>
        </p:nvSpPr>
        <p:spPr>
          <a:xfrm>
            <a:off x="119170" y="5157240"/>
            <a:ext cx="11953660" cy="646331"/>
          </a:xfrm>
          <a:prstGeom prst="rect">
            <a:avLst/>
          </a:prstGeom>
        </p:spPr>
        <p:txBody>
          <a:bodyPr wrap="square">
            <a:spAutoFit/>
          </a:bodyPr>
          <a:lstStyle/>
          <a:p>
            <a:r>
              <a:rPr lang="en-US" altLang="ja-JP" b="1" dirty="0">
                <a:solidFill>
                  <a:srgbClr val="595959"/>
                </a:solidFill>
                <a:latin typeface="メイリオ" panose="020B0604030504040204" pitchFamily="50" charset="-128"/>
              </a:rPr>
              <a:t>※</a:t>
            </a:r>
            <a:r>
              <a:rPr lang="ja-JP" altLang="en-US" b="1" dirty="0">
                <a:solidFill>
                  <a:srgbClr val="595959"/>
                </a:solidFill>
                <a:ea typeface="メイリオ" panose="020B0604030504040204" pitchFamily="50" charset="-128"/>
              </a:rPr>
              <a:t>本書では「</a:t>
            </a:r>
            <a:r>
              <a:rPr lang="en-US" altLang="ja-JP" b="1" dirty="0" err="1">
                <a:solidFill>
                  <a:srgbClr val="595959"/>
                </a:solidFill>
                <a:latin typeface="メイリオ" panose="020B0604030504040204" pitchFamily="50" charset="-128"/>
              </a:rPr>
              <a:t>Exastro</a:t>
            </a:r>
            <a:r>
              <a:rPr lang="en-US" altLang="ja-JP" b="1" dirty="0">
                <a:solidFill>
                  <a:srgbClr val="595959"/>
                </a:solidFill>
                <a:latin typeface="メイリオ" panose="020B0604030504040204" pitchFamily="50" charset="-128"/>
              </a:rPr>
              <a:t> IT Automation</a:t>
            </a:r>
            <a:r>
              <a:rPr lang="ja-JP" altLang="en-US" b="1" dirty="0">
                <a:solidFill>
                  <a:srgbClr val="595959"/>
                </a:solidFill>
                <a:ea typeface="メイリオ" panose="020B0604030504040204" pitchFamily="50" charset="-128"/>
              </a:rPr>
              <a:t>」を「</a:t>
            </a:r>
            <a:r>
              <a:rPr lang="en-US" altLang="ja-JP" b="1" dirty="0">
                <a:solidFill>
                  <a:srgbClr val="595959"/>
                </a:solidFill>
                <a:latin typeface="メイリオ" panose="020B0604030504040204" pitchFamily="50" charset="-128"/>
              </a:rPr>
              <a:t>ITA</a:t>
            </a:r>
            <a:r>
              <a:rPr lang="ja-JP" altLang="en-US" b="1" dirty="0">
                <a:solidFill>
                  <a:srgbClr val="595959"/>
                </a:solidFill>
                <a:ea typeface="メイリオ" panose="020B0604030504040204" pitchFamily="50" charset="-128"/>
              </a:rPr>
              <a:t>」、「</a:t>
            </a:r>
            <a:r>
              <a:rPr lang="en-US" altLang="ja-JP" b="1" dirty="0">
                <a:solidFill>
                  <a:srgbClr val="595959"/>
                </a:solidFill>
                <a:latin typeface="メイリオ" panose="020B0604030504040204" pitchFamily="50" charset="-128"/>
              </a:rPr>
              <a:t>Setting samples </a:t>
            </a:r>
            <a:r>
              <a:rPr lang="en-US" altLang="ja-JP" b="1" dirty="0" err="1">
                <a:solidFill>
                  <a:srgbClr val="595959"/>
                </a:solidFill>
                <a:latin typeface="メイリオ" panose="020B0604030504040204" pitchFamily="50" charset="-128"/>
              </a:rPr>
              <a:t>ServiceNow</a:t>
            </a:r>
            <a:r>
              <a:rPr lang="ja-JP" altLang="en-US" b="1" dirty="0">
                <a:solidFill>
                  <a:srgbClr val="595959"/>
                </a:solidFill>
                <a:latin typeface="メイリオ" panose="020B0604030504040204" pitchFamily="50" charset="-128"/>
              </a:rPr>
              <a:t>連携</a:t>
            </a:r>
            <a:r>
              <a:rPr lang="ja-JP" altLang="en-US" b="1" dirty="0">
                <a:solidFill>
                  <a:srgbClr val="595959"/>
                </a:solidFill>
                <a:ea typeface="メイリオ" panose="020B0604030504040204" pitchFamily="50" charset="-128"/>
              </a:rPr>
              <a:t>モデル」を「</a:t>
            </a:r>
            <a:r>
              <a:rPr lang="en-US" altLang="ja-JP" b="1" dirty="0" err="1">
                <a:solidFill>
                  <a:srgbClr val="595959"/>
                </a:solidFill>
                <a:latin typeface="メイリオ" panose="020B0604030504040204" pitchFamily="50" charset="-128"/>
              </a:rPr>
              <a:t>ServiceNow</a:t>
            </a:r>
            <a:r>
              <a:rPr lang="ja-JP" altLang="en-US" b="1" dirty="0">
                <a:solidFill>
                  <a:srgbClr val="595959"/>
                </a:solidFill>
                <a:latin typeface="メイリオ" panose="020B0604030504040204" pitchFamily="50" charset="-128"/>
              </a:rPr>
              <a:t>連携</a:t>
            </a:r>
            <a:r>
              <a:rPr lang="ja-JP" altLang="en-US" b="1" dirty="0">
                <a:solidFill>
                  <a:srgbClr val="595959"/>
                </a:solidFill>
                <a:ea typeface="メイリオ" panose="020B0604030504040204" pitchFamily="50" charset="-128"/>
              </a:rPr>
              <a:t>モデル」と記載します。 </a:t>
            </a:r>
            <a:r>
              <a:rPr lang="ja-JP" altLang="en-US" dirty="0">
                <a:solidFill>
                  <a:srgbClr val="000000"/>
                </a:solidFill>
                <a:latin typeface="メイリオ" panose="020B0604030504040204" pitchFamily="50" charset="-128"/>
                <a:ea typeface="メイリオ" panose="020B0604030504040204" pitchFamily="50" charset="-128"/>
              </a:rPr>
              <a:t>​</a:t>
            </a:r>
            <a:endParaRPr lang="ja-JP" altLang="en-US" dirty="0"/>
          </a:p>
        </p:txBody>
      </p:sp>
    </p:spTree>
    <p:extLst>
      <p:ext uri="{BB962C8B-B14F-4D97-AF65-F5344CB8AC3E}">
        <p14:creationId xmlns:p14="http://schemas.microsoft.com/office/powerpoint/2010/main" val="3208162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351" y="115200"/>
            <a:ext cx="11712000" cy="468000"/>
          </a:xfrm>
        </p:spPr>
        <p:txBody>
          <a:bodyPr/>
          <a:lstStyle/>
          <a:p>
            <a:r>
              <a:rPr lang="en-US" altLang="ja-JP" dirty="0"/>
              <a:t>1.4</a:t>
            </a:r>
            <a:r>
              <a:rPr lang="ja-JP" altLang="en-US" dirty="0"/>
              <a:t> オペレーションについて</a:t>
            </a:r>
            <a:endParaRPr lang="en-US" altLang="ja-JP" dirty="0"/>
          </a:p>
        </p:txBody>
      </p:sp>
      <p:sp>
        <p:nvSpPr>
          <p:cNvPr id="4" name="コンテンツ プレースホルダー 3">
            <a:extLst>
              <a:ext uri="{FF2B5EF4-FFF2-40B4-BE49-F238E27FC236}">
                <a16:creationId xmlns:a16="http://schemas.microsoft.com/office/drawing/2014/main" id="{F4FEF715-A651-4080-B3E7-C8F406FBB7DA}"/>
              </a:ext>
            </a:extLst>
          </p:cNvPr>
          <p:cNvSpPr>
            <a:spLocks noGrp="1"/>
          </p:cNvSpPr>
          <p:nvPr>
            <p:ph sz="quarter" idx="10"/>
          </p:nvPr>
        </p:nvSpPr>
        <p:spPr/>
        <p:txBody>
          <a:bodyPr/>
          <a:lstStyle/>
          <a:p>
            <a:r>
              <a:rPr lang="ja-JP" altLang="en-US" dirty="0"/>
              <a:t>インポート直後は「</a:t>
            </a:r>
            <a:r>
              <a:rPr lang="en-US" altLang="ja-JP" dirty="0"/>
              <a:t>ServiceNow</a:t>
            </a:r>
            <a:r>
              <a:rPr lang="ja-JP" altLang="en-US" dirty="0"/>
              <a:t>連携」オペレーションがデフォルトで登録されています。</a:t>
            </a:r>
          </a:p>
          <a:p>
            <a:r>
              <a:rPr lang="ja-JP" altLang="en-US" dirty="0"/>
              <a:t>連携対象のメニューに設定するオペレーション名は初期状態で登録されているオペレーション以外を設定してください。</a:t>
            </a:r>
          </a:p>
          <a:p>
            <a:endParaRPr lang="ja-JP" altLang="en-US" dirty="0"/>
          </a:p>
          <a:p>
            <a:endParaRPr lang="ja-JP" altLang="en-US" dirty="0"/>
          </a:p>
          <a:p>
            <a:endParaRPr lang="ja-JP" altLang="en-US" dirty="0"/>
          </a:p>
          <a:p>
            <a:endParaRPr lang="ja-JP" altLang="en-US" dirty="0"/>
          </a:p>
        </p:txBody>
      </p:sp>
      <p:pic>
        <p:nvPicPr>
          <p:cNvPr id="7" name="図 6"/>
          <p:cNvPicPr>
            <a:picLocks noChangeAspect="1"/>
          </p:cNvPicPr>
          <p:nvPr/>
        </p:nvPicPr>
        <p:blipFill>
          <a:blip r:embed="rId2"/>
          <a:stretch>
            <a:fillRect/>
          </a:stretch>
        </p:blipFill>
        <p:spPr>
          <a:xfrm>
            <a:off x="565850" y="2132820"/>
            <a:ext cx="11059001" cy="1469378"/>
          </a:xfrm>
          <a:prstGeom prst="rect">
            <a:avLst/>
          </a:prstGeom>
        </p:spPr>
      </p:pic>
    </p:spTree>
    <p:extLst>
      <p:ext uri="{BB962C8B-B14F-4D97-AF65-F5344CB8AC3E}">
        <p14:creationId xmlns:p14="http://schemas.microsoft.com/office/powerpoint/2010/main" val="39967592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351" y="115200"/>
            <a:ext cx="11712000" cy="468000"/>
          </a:xfrm>
        </p:spPr>
        <p:txBody>
          <a:bodyPr>
            <a:normAutofit/>
          </a:bodyPr>
          <a:lstStyle/>
          <a:p>
            <a:r>
              <a:rPr lang="en-US" altLang="ja-JP" dirty="0"/>
              <a:t>1.5</a:t>
            </a:r>
            <a:r>
              <a:rPr lang="ja-JP" altLang="en-US" dirty="0"/>
              <a:t> 連携対象となる</a:t>
            </a:r>
            <a:r>
              <a:rPr lang="ja-JP" altLang="en-US" sz="2400" dirty="0"/>
              <a:t>レコードについて</a:t>
            </a:r>
            <a:endParaRPr lang="en-US" altLang="ja-JP" dirty="0"/>
          </a:p>
        </p:txBody>
      </p:sp>
      <p:sp>
        <p:nvSpPr>
          <p:cNvPr id="4" name="コンテンツ プレースホルダー 3">
            <a:extLst>
              <a:ext uri="{FF2B5EF4-FFF2-40B4-BE49-F238E27FC236}">
                <a16:creationId xmlns:a16="http://schemas.microsoft.com/office/drawing/2014/main" id="{F4FEF715-A651-4080-B3E7-C8F406FBB7DA}"/>
              </a:ext>
            </a:extLst>
          </p:cNvPr>
          <p:cNvSpPr>
            <a:spLocks noGrp="1"/>
          </p:cNvSpPr>
          <p:nvPr>
            <p:ph sz="quarter" idx="10"/>
          </p:nvPr>
        </p:nvSpPr>
        <p:spPr/>
        <p:txBody>
          <a:bodyPr/>
          <a:lstStyle/>
          <a:p>
            <a:r>
              <a:rPr lang="ja-JP" altLang="en-US" dirty="0"/>
              <a:t>追加・更新</a:t>
            </a:r>
            <a:endParaRPr lang="en-US" altLang="ja-JP" dirty="0"/>
          </a:p>
          <a:p>
            <a:pPr lvl="1"/>
            <a:r>
              <a:rPr lang="ja-JP" altLang="en-US" dirty="0"/>
              <a:t>追加と更新は連携対象のメニューに登録されているレコードの最終更新日時が、 最後に正常終了した</a:t>
            </a:r>
            <a:r>
              <a:rPr lang="en-US" altLang="ja-JP" dirty="0"/>
              <a:t>ServiceNow</a:t>
            </a:r>
            <a:r>
              <a:rPr lang="ja-JP" altLang="en-US" dirty="0"/>
              <a:t>連携の終了日時よりも新しいレコードのみが追加・更新されます。</a:t>
            </a:r>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r>
              <a:rPr lang="ja-JP" altLang="en-US" dirty="0"/>
              <a:t>削除</a:t>
            </a:r>
          </a:p>
          <a:p>
            <a:pPr lvl="1"/>
            <a:r>
              <a:rPr kumimoji="1" lang="ja-JP" altLang="en-US" dirty="0"/>
              <a:t>削除実行フラグ</a:t>
            </a:r>
            <a:r>
              <a:rPr kumimoji="1" lang="en-US" altLang="ja-JP" dirty="0"/>
              <a:t>ON</a:t>
            </a:r>
            <a:r>
              <a:rPr kumimoji="1" lang="ja-JP" altLang="en-US" dirty="0"/>
              <a:t>の場合は</a:t>
            </a:r>
            <a:r>
              <a:rPr lang="ja-JP" altLang="en-US" dirty="0"/>
              <a:t>連携先の</a:t>
            </a:r>
            <a:r>
              <a:rPr lang="en-US" altLang="ja-JP" dirty="0"/>
              <a:t>ServiceNow</a:t>
            </a:r>
            <a:r>
              <a:rPr lang="ja-JP" altLang="en-US" dirty="0"/>
              <a:t>に</a:t>
            </a:r>
            <a:r>
              <a:rPr lang="en-US" altLang="ja-JP" dirty="0"/>
              <a:t>ITA</a:t>
            </a:r>
            <a:r>
              <a:rPr lang="ja-JP" altLang="en-US" dirty="0"/>
              <a:t>には存在しないレコードがある場合削除されます。</a:t>
            </a:r>
            <a:endParaRPr lang="en-US" altLang="ja-JP" dirty="0"/>
          </a:p>
          <a:p>
            <a:pPr lvl="1"/>
            <a:r>
              <a:rPr lang="ja-JP" altLang="en-US" dirty="0"/>
              <a:t>連携対象のメニューに登録されている全レコードが比較対象となります。</a:t>
            </a:r>
          </a:p>
          <a:p>
            <a:endParaRPr lang="ja-JP" altLang="en-US" dirty="0"/>
          </a:p>
          <a:p>
            <a:endParaRPr lang="ja-JP" altLang="en-US" dirty="0"/>
          </a:p>
        </p:txBody>
      </p:sp>
      <p:pic>
        <p:nvPicPr>
          <p:cNvPr id="9" name="図 8">
            <a:extLst>
              <a:ext uri="{FF2B5EF4-FFF2-40B4-BE49-F238E27FC236}">
                <a16:creationId xmlns:a16="http://schemas.microsoft.com/office/drawing/2014/main" id="{170B1E71-2F6F-40BC-B9EF-E86A21918BD9}"/>
              </a:ext>
            </a:extLst>
          </p:cNvPr>
          <p:cNvPicPr>
            <a:picLocks noChangeAspect="1"/>
          </p:cNvPicPr>
          <p:nvPr/>
        </p:nvPicPr>
        <p:blipFill>
          <a:blip r:embed="rId2"/>
          <a:stretch>
            <a:fillRect/>
          </a:stretch>
        </p:blipFill>
        <p:spPr>
          <a:xfrm>
            <a:off x="239349" y="1844780"/>
            <a:ext cx="11713301" cy="1262937"/>
          </a:xfrm>
          <a:prstGeom prst="rect">
            <a:avLst/>
          </a:prstGeom>
        </p:spPr>
      </p:pic>
      <p:sp>
        <p:nvSpPr>
          <p:cNvPr id="10" name="正方形/長方形 9">
            <a:extLst>
              <a:ext uri="{FF2B5EF4-FFF2-40B4-BE49-F238E27FC236}">
                <a16:creationId xmlns:a16="http://schemas.microsoft.com/office/drawing/2014/main" id="{AD3E6F57-6FCD-46FF-95AB-D35D1FAD6035}"/>
              </a:ext>
            </a:extLst>
          </p:cNvPr>
          <p:cNvSpPr/>
          <p:nvPr/>
        </p:nvSpPr>
        <p:spPr bwMode="auto">
          <a:xfrm>
            <a:off x="10829018" y="2276841"/>
            <a:ext cx="1104720" cy="216030"/>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grpSp>
        <p:nvGrpSpPr>
          <p:cNvPr id="11" name="グループ化 10">
            <a:extLst>
              <a:ext uri="{FF2B5EF4-FFF2-40B4-BE49-F238E27FC236}">
                <a16:creationId xmlns:a16="http://schemas.microsoft.com/office/drawing/2014/main" id="{45C33C1F-48B3-4C3A-9655-DE9179E34457}"/>
              </a:ext>
            </a:extLst>
          </p:cNvPr>
          <p:cNvGrpSpPr/>
          <p:nvPr/>
        </p:nvGrpSpPr>
        <p:grpSpPr>
          <a:xfrm>
            <a:off x="530052" y="3348834"/>
            <a:ext cx="1114306" cy="380132"/>
            <a:chOff x="419520" y="4643499"/>
            <a:chExt cx="1282134" cy="437384"/>
          </a:xfrm>
          <a:effectLst>
            <a:outerShdw blurRad="25400" dist="25400" dir="5400000" algn="t" rotWithShape="0">
              <a:prstClr val="black">
                <a:alpha val="53000"/>
              </a:prstClr>
            </a:outerShdw>
          </a:effectLst>
        </p:grpSpPr>
        <p:sp>
          <p:nvSpPr>
            <p:cNvPr id="12" name="フリーフォーム 38">
              <a:extLst>
                <a:ext uri="{FF2B5EF4-FFF2-40B4-BE49-F238E27FC236}">
                  <a16:creationId xmlns:a16="http://schemas.microsoft.com/office/drawing/2014/main" id="{54CB20F1-8120-48E1-B217-94C22197C5AB}"/>
                </a:ext>
              </a:extLst>
            </p:cNvPr>
            <p:cNvSpPr/>
            <p:nvPr/>
          </p:nvSpPr>
          <p:spPr bwMode="auto">
            <a:xfrm>
              <a:off x="419520" y="4643499"/>
              <a:ext cx="1282134" cy="437384"/>
            </a:xfrm>
            <a:custGeom>
              <a:avLst/>
              <a:gdLst>
                <a:gd name="connsiteX0" fmla="*/ 218692 w 1282134"/>
                <a:gd name="connsiteY0" fmla="*/ 0 h 437384"/>
                <a:gd name="connsiteX1" fmla="*/ 756435 w 1282134"/>
                <a:gd name="connsiteY1" fmla="*/ 0 h 437384"/>
                <a:gd name="connsiteX2" fmla="*/ 957941 w 1282134"/>
                <a:gd name="connsiteY2" fmla="*/ 133568 h 437384"/>
                <a:gd name="connsiteX3" fmla="*/ 962491 w 1282134"/>
                <a:gd name="connsiteY3" fmla="*/ 156105 h 437384"/>
                <a:gd name="connsiteX4" fmla="*/ 1040020 w 1282134"/>
                <a:gd name="connsiteY4" fmla="*/ 156105 h 437384"/>
                <a:gd name="connsiteX5" fmla="*/ 998593 w 1282134"/>
                <a:gd name="connsiteY5" fmla="*/ 120102 h 437384"/>
                <a:gd name="connsiteX6" fmla="*/ 991631 w 1282134"/>
                <a:gd name="connsiteY6" fmla="*/ 35586 h 437384"/>
                <a:gd name="connsiteX7" fmla="*/ 1031204 w 1282134"/>
                <a:gd name="connsiteY7" fmla="*/ 14495 h 437384"/>
                <a:gd name="connsiteX8" fmla="*/ 1073661 w 1282134"/>
                <a:gd name="connsiteY8" fmla="*/ 28413 h 437384"/>
                <a:gd name="connsiteX9" fmla="*/ 1277634 w 1282134"/>
                <a:gd name="connsiteY9" fmla="*/ 205683 h 437384"/>
                <a:gd name="connsiteX10" fmla="*/ 1282132 w 1282134"/>
                <a:gd name="connsiteY10" fmla="*/ 216068 h 437384"/>
                <a:gd name="connsiteX11" fmla="*/ 1277634 w 1282134"/>
                <a:gd name="connsiteY11" fmla="*/ 225185 h 437384"/>
                <a:gd name="connsiteX12" fmla="*/ 1073661 w 1282134"/>
                <a:gd name="connsiteY12" fmla="*/ 402456 h 437384"/>
                <a:gd name="connsiteX13" fmla="*/ 991631 w 1282134"/>
                <a:gd name="connsiteY13" fmla="*/ 395283 h 437384"/>
                <a:gd name="connsiteX14" fmla="*/ 998593 w 1282134"/>
                <a:gd name="connsiteY14" fmla="*/ 310767 h 437384"/>
                <a:gd name="connsiteX15" fmla="*/ 1038531 w 1282134"/>
                <a:gd name="connsiteY15" fmla="*/ 276058 h 437384"/>
                <a:gd name="connsiteX16" fmla="*/ 963545 w 1282134"/>
                <a:gd name="connsiteY16" fmla="*/ 276058 h 437384"/>
                <a:gd name="connsiteX17" fmla="*/ 957941 w 1282134"/>
                <a:gd name="connsiteY17" fmla="*/ 303817 h 437384"/>
                <a:gd name="connsiteX18" fmla="*/ 756435 w 1282134"/>
                <a:gd name="connsiteY18" fmla="*/ 437384 h 437384"/>
                <a:gd name="connsiteX19" fmla="*/ 218692 w 1282134"/>
                <a:gd name="connsiteY19" fmla="*/ 437384 h 437384"/>
                <a:gd name="connsiteX20" fmla="*/ 0 w 1282134"/>
                <a:gd name="connsiteY20" fmla="*/ 218692 h 437384"/>
                <a:gd name="connsiteX21" fmla="*/ 218692 w 1282134"/>
                <a:gd name="connsiteY21" fmla="*/ 0 h 4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2134" h="437384">
                  <a:moveTo>
                    <a:pt x="218692" y="0"/>
                  </a:moveTo>
                  <a:lnTo>
                    <a:pt x="756435" y="0"/>
                  </a:lnTo>
                  <a:cubicBezTo>
                    <a:pt x="847020" y="0"/>
                    <a:pt x="924742" y="55076"/>
                    <a:pt x="957941" y="133568"/>
                  </a:cubicBezTo>
                  <a:lnTo>
                    <a:pt x="962491" y="156105"/>
                  </a:lnTo>
                  <a:lnTo>
                    <a:pt x="1040020" y="156105"/>
                  </a:lnTo>
                  <a:lnTo>
                    <a:pt x="998593" y="120102"/>
                  </a:lnTo>
                  <a:cubicBezTo>
                    <a:pt x="974018" y="98743"/>
                    <a:pt x="970902" y="60905"/>
                    <a:pt x="991631" y="35586"/>
                  </a:cubicBezTo>
                  <a:cubicBezTo>
                    <a:pt x="1001996" y="22926"/>
                    <a:pt x="1016360" y="15793"/>
                    <a:pt x="1031204" y="14495"/>
                  </a:cubicBezTo>
                  <a:cubicBezTo>
                    <a:pt x="1046049" y="13197"/>
                    <a:pt x="1061374" y="17734"/>
                    <a:pt x="1073661" y="28413"/>
                  </a:cubicBezTo>
                  <a:lnTo>
                    <a:pt x="1277634" y="205683"/>
                  </a:lnTo>
                  <a:cubicBezTo>
                    <a:pt x="1277506" y="206145"/>
                    <a:pt x="1282260" y="210577"/>
                    <a:pt x="1282132" y="216068"/>
                  </a:cubicBezTo>
                  <a:cubicBezTo>
                    <a:pt x="1282004" y="221559"/>
                    <a:pt x="1277506" y="225234"/>
                    <a:pt x="1277634" y="225185"/>
                  </a:cubicBezTo>
                  <a:lnTo>
                    <a:pt x="1073661" y="402456"/>
                  </a:lnTo>
                  <a:cubicBezTo>
                    <a:pt x="1049087" y="423814"/>
                    <a:pt x="1012360" y="420602"/>
                    <a:pt x="991631" y="395283"/>
                  </a:cubicBezTo>
                  <a:cubicBezTo>
                    <a:pt x="970902" y="369964"/>
                    <a:pt x="974018" y="332126"/>
                    <a:pt x="998593" y="310767"/>
                  </a:cubicBezTo>
                  <a:lnTo>
                    <a:pt x="1038531" y="276058"/>
                  </a:lnTo>
                  <a:lnTo>
                    <a:pt x="963545" y="276058"/>
                  </a:lnTo>
                  <a:lnTo>
                    <a:pt x="957941" y="303817"/>
                  </a:lnTo>
                  <a:cubicBezTo>
                    <a:pt x="924742" y="382309"/>
                    <a:pt x="847020" y="437384"/>
                    <a:pt x="756435" y="437384"/>
                  </a:cubicBezTo>
                  <a:lnTo>
                    <a:pt x="218692" y="437384"/>
                  </a:lnTo>
                  <a:cubicBezTo>
                    <a:pt x="97912" y="437384"/>
                    <a:pt x="0" y="339472"/>
                    <a:pt x="0" y="218692"/>
                  </a:cubicBezTo>
                  <a:cubicBezTo>
                    <a:pt x="0" y="97912"/>
                    <a:pt x="97912" y="0"/>
                    <a:pt x="218692" y="0"/>
                  </a:cubicBezTo>
                  <a:close/>
                </a:path>
              </a:pathLst>
            </a:custGeom>
            <a:solidFill>
              <a:schemeClr val="accent1">
                <a:lumMod val="60000"/>
                <a:lumOff val="40000"/>
              </a:schemeClr>
            </a:solidFill>
            <a:ln>
              <a:noFill/>
            </a:ln>
            <a:effectLst/>
            <a:scene3d>
              <a:camera prst="orthographicFront"/>
              <a:lightRig rig="threePt" dir="t"/>
            </a:scene3d>
            <a:sp3d>
              <a:bevelT w="38100" h="317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13" name="テキスト ボックス 12">
              <a:extLst>
                <a:ext uri="{FF2B5EF4-FFF2-40B4-BE49-F238E27FC236}">
                  <a16:creationId xmlns:a16="http://schemas.microsoft.com/office/drawing/2014/main" id="{2A08B0E3-A529-422E-8427-7C38AF7BABC8}"/>
                </a:ext>
              </a:extLst>
            </p:cNvPr>
            <p:cNvSpPr txBox="1"/>
            <p:nvPr/>
          </p:nvSpPr>
          <p:spPr>
            <a:xfrm>
              <a:off x="514693" y="4758763"/>
              <a:ext cx="790175" cy="200343"/>
            </a:xfrm>
            <a:custGeom>
              <a:avLst/>
              <a:gdLst/>
              <a:ahLst/>
              <a:cxnLst/>
              <a:rect l="l" t="t" r="r" b="b"/>
              <a:pathLst>
                <a:path w="790175" h="200343">
                  <a:moveTo>
                    <a:pt x="38171" y="34199"/>
                  </a:moveTo>
                  <a:cubicBezTo>
                    <a:pt x="38171" y="56232"/>
                    <a:pt x="38171" y="78266"/>
                    <a:pt x="38171" y="100299"/>
                  </a:cubicBezTo>
                  <a:cubicBezTo>
                    <a:pt x="41584" y="100299"/>
                    <a:pt x="44998" y="100299"/>
                    <a:pt x="48411" y="100299"/>
                  </a:cubicBezTo>
                  <a:cubicBezTo>
                    <a:pt x="67652" y="100299"/>
                    <a:pt x="80395" y="97386"/>
                    <a:pt x="86640" y="91558"/>
                  </a:cubicBezTo>
                  <a:cubicBezTo>
                    <a:pt x="92885" y="85731"/>
                    <a:pt x="96008" y="76777"/>
                    <a:pt x="96008" y="64697"/>
                  </a:cubicBezTo>
                  <a:cubicBezTo>
                    <a:pt x="96008" y="54744"/>
                    <a:pt x="93002" y="47172"/>
                    <a:pt x="86989" y="41983"/>
                  </a:cubicBezTo>
                  <a:cubicBezTo>
                    <a:pt x="80976" y="36794"/>
                    <a:pt x="69087" y="34199"/>
                    <a:pt x="51321" y="34199"/>
                  </a:cubicBezTo>
                  <a:cubicBezTo>
                    <a:pt x="46937" y="34199"/>
                    <a:pt x="42554" y="34199"/>
                    <a:pt x="38171" y="34199"/>
                  </a:cubicBezTo>
                  <a:close/>
                  <a:moveTo>
                    <a:pt x="233600" y="30371"/>
                  </a:moveTo>
                  <a:cubicBezTo>
                    <a:pt x="219713" y="30371"/>
                    <a:pt x="208657" y="36453"/>
                    <a:pt x="200434" y="48619"/>
                  </a:cubicBezTo>
                  <a:cubicBezTo>
                    <a:pt x="192210" y="60784"/>
                    <a:pt x="188098" y="78011"/>
                    <a:pt x="188098" y="100299"/>
                  </a:cubicBezTo>
                  <a:cubicBezTo>
                    <a:pt x="188098" y="122503"/>
                    <a:pt x="192210" y="139666"/>
                    <a:pt x="200434" y="151789"/>
                  </a:cubicBezTo>
                  <a:cubicBezTo>
                    <a:pt x="208657" y="163911"/>
                    <a:pt x="219713" y="169973"/>
                    <a:pt x="233600" y="169973"/>
                  </a:cubicBezTo>
                  <a:cubicBezTo>
                    <a:pt x="247410" y="169973"/>
                    <a:pt x="258426" y="163869"/>
                    <a:pt x="266650" y="151661"/>
                  </a:cubicBezTo>
                  <a:cubicBezTo>
                    <a:pt x="274874" y="139453"/>
                    <a:pt x="278986" y="122290"/>
                    <a:pt x="278986" y="100172"/>
                  </a:cubicBezTo>
                  <a:cubicBezTo>
                    <a:pt x="278986" y="77968"/>
                    <a:pt x="274893" y="60784"/>
                    <a:pt x="266708" y="48619"/>
                  </a:cubicBezTo>
                  <a:cubicBezTo>
                    <a:pt x="258523" y="36453"/>
                    <a:pt x="247487" y="30371"/>
                    <a:pt x="233600" y="30371"/>
                  </a:cubicBezTo>
                  <a:close/>
                  <a:moveTo>
                    <a:pt x="636562" y="3956"/>
                  </a:moveTo>
                  <a:cubicBezTo>
                    <a:pt x="687767" y="3956"/>
                    <a:pt x="738971" y="3956"/>
                    <a:pt x="790175" y="3956"/>
                  </a:cubicBezTo>
                  <a:cubicBezTo>
                    <a:pt x="790175" y="14590"/>
                    <a:pt x="790175" y="25224"/>
                    <a:pt x="790175" y="35858"/>
                  </a:cubicBezTo>
                  <a:cubicBezTo>
                    <a:pt x="770974" y="35858"/>
                    <a:pt x="751772" y="35858"/>
                    <a:pt x="732570" y="35858"/>
                  </a:cubicBezTo>
                  <a:cubicBezTo>
                    <a:pt x="732570" y="89325"/>
                    <a:pt x="732570" y="142792"/>
                    <a:pt x="732570" y="196260"/>
                  </a:cubicBezTo>
                  <a:cubicBezTo>
                    <a:pt x="719769" y="196260"/>
                    <a:pt x="706968" y="196260"/>
                    <a:pt x="694167" y="196260"/>
                  </a:cubicBezTo>
                  <a:cubicBezTo>
                    <a:pt x="694167" y="142792"/>
                    <a:pt x="694167" y="89325"/>
                    <a:pt x="694167" y="35858"/>
                  </a:cubicBezTo>
                  <a:cubicBezTo>
                    <a:pt x="674966" y="35858"/>
                    <a:pt x="655764" y="35858"/>
                    <a:pt x="636562" y="35858"/>
                  </a:cubicBezTo>
                  <a:cubicBezTo>
                    <a:pt x="636562" y="25224"/>
                    <a:pt x="636562" y="14590"/>
                    <a:pt x="636562" y="3956"/>
                  </a:cubicBezTo>
                  <a:close/>
                  <a:moveTo>
                    <a:pt x="466735" y="3956"/>
                  </a:moveTo>
                  <a:cubicBezTo>
                    <a:pt x="482251" y="3956"/>
                    <a:pt x="497768" y="3956"/>
                    <a:pt x="513284" y="3956"/>
                  </a:cubicBezTo>
                  <a:cubicBezTo>
                    <a:pt x="536326" y="45386"/>
                    <a:pt x="559368" y="86816"/>
                    <a:pt x="582410" y="128245"/>
                  </a:cubicBezTo>
                  <a:cubicBezTo>
                    <a:pt x="582410" y="86816"/>
                    <a:pt x="582410" y="45386"/>
                    <a:pt x="582410" y="3956"/>
                  </a:cubicBezTo>
                  <a:cubicBezTo>
                    <a:pt x="594280" y="3956"/>
                    <a:pt x="606150" y="3956"/>
                    <a:pt x="618020" y="3956"/>
                  </a:cubicBezTo>
                  <a:cubicBezTo>
                    <a:pt x="618020" y="68057"/>
                    <a:pt x="618020" y="132159"/>
                    <a:pt x="618020" y="196260"/>
                  </a:cubicBezTo>
                  <a:cubicBezTo>
                    <a:pt x="605685" y="196260"/>
                    <a:pt x="593349" y="196260"/>
                    <a:pt x="581013" y="196260"/>
                  </a:cubicBezTo>
                  <a:cubicBezTo>
                    <a:pt x="554791" y="149258"/>
                    <a:pt x="528568" y="102256"/>
                    <a:pt x="502345" y="55254"/>
                  </a:cubicBezTo>
                  <a:cubicBezTo>
                    <a:pt x="502345" y="102256"/>
                    <a:pt x="502345" y="149258"/>
                    <a:pt x="502345" y="196260"/>
                  </a:cubicBezTo>
                  <a:cubicBezTo>
                    <a:pt x="490475" y="196260"/>
                    <a:pt x="478605" y="196260"/>
                    <a:pt x="466735" y="196260"/>
                  </a:cubicBezTo>
                  <a:cubicBezTo>
                    <a:pt x="466735" y="132159"/>
                    <a:pt x="466735" y="68057"/>
                    <a:pt x="466735" y="3956"/>
                  </a:cubicBezTo>
                  <a:close/>
                  <a:moveTo>
                    <a:pt x="339539" y="3956"/>
                  </a:moveTo>
                  <a:cubicBezTo>
                    <a:pt x="371425" y="3956"/>
                    <a:pt x="403311" y="3956"/>
                    <a:pt x="435198" y="3956"/>
                  </a:cubicBezTo>
                  <a:cubicBezTo>
                    <a:pt x="435198" y="13527"/>
                    <a:pt x="435198" y="23097"/>
                    <a:pt x="435198" y="32668"/>
                  </a:cubicBezTo>
                  <a:cubicBezTo>
                    <a:pt x="425655" y="32668"/>
                    <a:pt x="416112" y="32668"/>
                    <a:pt x="406570" y="32668"/>
                  </a:cubicBezTo>
                  <a:cubicBezTo>
                    <a:pt x="406570" y="77628"/>
                    <a:pt x="406570" y="122588"/>
                    <a:pt x="406570" y="167548"/>
                  </a:cubicBezTo>
                  <a:cubicBezTo>
                    <a:pt x="416112" y="167548"/>
                    <a:pt x="425655" y="167548"/>
                    <a:pt x="435198" y="167548"/>
                  </a:cubicBezTo>
                  <a:cubicBezTo>
                    <a:pt x="435198" y="177119"/>
                    <a:pt x="435198" y="186689"/>
                    <a:pt x="435198" y="196260"/>
                  </a:cubicBezTo>
                  <a:cubicBezTo>
                    <a:pt x="403311" y="196260"/>
                    <a:pt x="371425" y="196260"/>
                    <a:pt x="339539" y="196260"/>
                  </a:cubicBezTo>
                  <a:cubicBezTo>
                    <a:pt x="339539" y="186689"/>
                    <a:pt x="339539" y="177119"/>
                    <a:pt x="339539" y="167548"/>
                  </a:cubicBezTo>
                  <a:cubicBezTo>
                    <a:pt x="349081" y="167548"/>
                    <a:pt x="358624" y="167548"/>
                    <a:pt x="368166" y="167548"/>
                  </a:cubicBezTo>
                  <a:cubicBezTo>
                    <a:pt x="368166" y="122588"/>
                    <a:pt x="368166" y="77628"/>
                    <a:pt x="368166" y="32668"/>
                  </a:cubicBezTo>
                  <a:cubicBezTo>
                    <a:pt x="358624" y="32668"/>
                    <a:pt x="349081" y="32668"/>
                    <a:pt x="339539" y="32668"/>
                  </a:cubicBezTo>
                  <a:cubicBezTo>
                    <a:pt x="339539" y="23097"/>
                    <a:pt x="339539" y="13527"/>
                    <a:pt x="339539" y="3956"/>
                  </a:cubicBezTo>
                  <a:close/>
                  <a:moveTo>
                    <a:pt x="0" y="3956"/>
                  </a:moveTo>
                  <a:cubicBezTo>
                    <a:pt x="22111" y="3956"/>
                    <a:pt x="44222" y="3956"/>
                    <a:pt x="66333" y="3956"/>
                  </a:cubicBezTo>
                  <a:cubicBezTo>
                    <a:pt x="89064" y="3956"/>
                    <a:pt x="106326" y="9039"/>
                    <a:pt x="118119" y="19205"/>
                  </a:cubicBezTo>
                  <a:cubicBezTo>
                    <a:pt x="129911" y="29371"/>
                    <a:pt x="135808" y="44237"/>
                    <a:pt x="135808" y="63804"/>
                  </a:cubicBezTo>
                  <a:cubicBezTo>
                    <a:pt x="135808" y="84221"/>
                    <a:pt x="129291" y="100491"/>
                    <a:pt x="116257" y="112613"/>
                  </a:cubicBezTo>
                  <a:cubicBezTo>
                    <a:pt x="103223" y="124736"/>
                    <a:pt x="86233" y="130797"/>
                    <a:pt x="65285" y="130797"/>
                  </a:cubicBezTo>
                  <a:cubicBezTo>
                    <a:pt x="56325" y="130797"/>
                    <a:pt x="47364" y="130797"/>
                    <a:pt x="38403" y="130797"/>
                  </a:cubicBezTo>
                  <a:cubicBezTo>
                    <a:pt x="38403" y="152618"/>
                    <a:pt x="38403" y="174439"/>
                    <a:pt x="38403" y="196260"/>
                  </a:cubicBezTo>
                  <a:cubicBezTo>
                    <a:pt x="25602" y="196260"/>
                    <a:pt x="12801" y="196260"/>
                    <a:pt x="0" y="196260"/>
                  </a:cubicBezTo>
                  <a:cubicBezTo>
                    <a:pt x="0" y="132159"/>
                    <a:pt x="0" y="68057"/>
                    <a:pt x="0" y="3956"/>
                  </a:cubicBezTo>
                  <a:close/>
                  <a:moveTo>
                    <a:pt x="233484" y="0"/>
                  </a:moveTo>
                  <a:cubicBezTo>
                    <a:pt x="260250" y="0"/>
                    <a:pt x="281255" y="8933"/>
                    <a:pt x="296500" y="26798"/>
                  </a:cubicBezTo>
                  <a:cubicBezTo>
                    <a:pt x="311745" y="44663"/>
                    <a:pt x="319367" y="69163"/>
                    <a:pt x="319367" y="100299"/>
                  </a:cubicBezTo>
                  <a:cubicBezTo>
                    <a:pt x="319367" y="131180"/>
                    <a:pt x="311784" y="155574"/>
                    <a:pt x="296616" y="173482"/>
                  </a:cubicBezTo>
                  <a:cubicBezTo>
                    <a:pt x="281449" y="191389"/>
                    <a:pt x="260405" y="200343"/>
                    <a:pt x="233484" y="200343"/>
                  </a:cubicBezTo>
                  <a:cubicBezTo>
                    <a:pt x="206796" y="200343"/>
                    <a:pt x="185829" y="191432"/>
                    <a:pt x="170584" y="173610"/>
                  </a:cubicBezTo>
                  <a:cubicBezTo>
                    <a:pt x="155339" y="155787"/>
                    <a:pt x="147717" y="131350"/>
                    <a:pt x="147717" y="100299"/>
                  </a:cubicBezTo>
                  <a:cubicBezTo>
                    <a:pt x="147717" y="69078"/>
                    <a:pt x="155300" y="44556"/>
                    <a:pt x="170468" y="26734"/>
                  </a:cubicBezTo>
                  <a:cubicBezTo>
                    <a:pt x="185635" y="8911"/>
                    <a:pt x="206640" y="0"/>
                    <a:pt x="2334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lumMod val="90000"/>
                      <a:lumOff val="10000"/>
                      <a:alpha val="84000"/>
                    </a:schemeClr>
                  </a:glow>
                </a:effectLst>
              </a:endParaRPr>
            </a:p>
          </p:txBody>
        </p:sp>
      </p:grpSp>
      <p:sp>
        <p:nvSpPr>
          <p:cNvPr id="14" name="テキスト ボックス 13">
            <a:extLst>
              <a:ext uri="{FF2B5EF4-FFF2-40B4-BE49-F238E27FC236}">
                <a16:creationId xmlns:a16="http://schemas.microsoft.com/office/drawing/2014/main" id="{24D617EF-DFBE-4CA4-81DA-3B5C2A875754}"/>
              </a:ext>
            </a:extLst>
          </p:cNvPr>
          <p:cNvSpPr txBox="1"/>
          <p:nvPr/>
        </p:nvSpPr>
        <p:spPr>
          <a:xfrm>
            <a:off x="1644358" y="3349711"/>
            <a:ext cx="10289380" cy="766074"/>
          </a:xfrm>
          <a:prstGeom prst="roundRect">
            <a:avLst/>
          </a:prstGeom>
          <a:solidFill>
            <a:schemeClr val="accent1">
              <a:lumMod val="20000"/>
              <a:lumOff val="80000"/>
            </a:schemeClr>
          </a:solidFill>
          <a:ln w="25400">
            <a:solidFill>
              <a:schemeClr val="accent1">
                <a:lumMod val="40000"/>
                <a:lumOff val="60000"/>
              </a:schemeClr>
            </a:solidFill>
          </a:ln>
        </p:spPr>
        <p:txBody>
          <a:bodyPr wrap="square" rtlCol="0">
            <a:noAutofit/>
          </a:bodyPr>
          <a:lstStyle/>
          <a:p>
            <a:r>
              <a:rPr lang="ja-JP" altLang="en-US" kern="0" dirty="0"/>
              <a:t>初回連携時は</a:t>
            </a:r>
            <a:r>
              <a:rPr lang="ja-JP" altLang="en-US" dirty="0"/>
              <a:t>最終更新日時が</a:t>
            </a:r>
            <a:r>
              <a:rPr lang="ja-JP" altLang="en-US" kern="0" dirty="0"/>
              <a:t>「</a:t>
            </a:r>
            <a:r>
              <a:rPr lang="en-US" altLang="ja-JP" kern="0" dirty="0"/>
              <a:t>2015/04/01 10:00:00</a:t>
            </a:r>
            <a:r>
              <a:rPr lang="ja-JP" altLang="en-US" kern="0" dirty="0"/>
              <a:t>」以降のレコードが追加・更新対象となります。</a:t>
            </a:r>
            <a:endParaRPr lang="en-US" altLang="ja-JP" kern="0" dirty="0"/>
          </a:p>
        </p:txBody>
      </p:sp>
    </p:spTree>
    <p:extLst>
      <p:ext uri="{BB962C8B-B14F-4D97-AF65-F5344CB8AC3E}">
        <p14:creationId xmlns:p14="http://schemas.microsoft.com/office/powerpoint/2010/main" val="1901889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txBox="1">
            <a:spLocks/>
          </p:cNvSpPr>
          <p:nvPr/>
        </p:nvSpPr>
        <p:spPr bwMode="gray">
          <a:xfrm>
            <a:off x="391584" y="3197473"/>
            <a:ext cx="11712000" cy="467239"/>
          </a:xfrm>
          <a:prstGeom prst="rect">
            <a:avLst/>
          </a:prstGeom>
        </p:spPr>
        <p:txBody>
          <a:bodyPr vert="horz" wrap="square" lIns="91440" tIns="36000" rIns="91440" bIns="0" rtlCol="0" anchor="b">
            <a:spAutoFit/>
          </a:bodyPr>
          <a:lstStyle>
            <a:lvl1pPr algn="l" rtl="0" eaLnBrk="0" fontAlgn="base" hangingPunct="0">
              <a:spcBef>
                <a:spcPct val="0"/>
              </a:spcBef>
              <a:spcAft>
                <a:spcPct val="0"/>
              </a:spcAft>
              <a:defRPr kumimoji="1" sz="2800" b="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r>
              <a:rPr lang="en-US" altLang="ja-JP" kern="0" dirty="0"/>
              <a:t>2. </a:t>
            </a:r>
            <a:r>
              <a:rPr lang="en-US" altLang="ja-JP" dirty="0" err="1">
                <a:latin typeface="Meiryo"/>
                <a:ea typeface="+mn-lt"/>
              </a:rPr>
              <a:t>ServiceNow</a:t>
            </a:r>
            <a:r>
              <a:rPr lang="ja-JP" altLang="en-US" dirty="0">
                <a:latin typeface="Meiryo"/>
                <a:ea typeface="+mn-lt"/>
              </a:rPr>
              <a:t>連携モデル</a:t>
            </a:r>
            <a:r>
              <a:rPr lang="ja-JP" altLang="en-US" dirty="0">
                <a:ea typeface="+mn-lt"/>
                <a:cs typeface="+mn-lt"/>
              </a:rPr>
              <a:t>を使う準備</a:t>
            </a:r>
            <a:endParaRPr lang="ja-JP" altLang="en-US" kern="0" dirty="0"/>
          </a:p>
        </p:txBody>
      </p:sp>
    </p:spTree>
    <p:extLst>
      <p:ext uri="{BB962C8B-B14F-4D97-AF65-F5344CB8AC3E}">
        <p14:creationId xmlns:p14="http://schemas.microsoft.com/office/powerpoint/2010/main" val="2875056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351" y="115200"/>
            <a:ext cx="11712000" cy="468000"/>
          </a:xfrm>
        </p:spPr>
        <p:txBody>
          <a:bodyPr/>
          <a:lstStyle/>
          <a:p>
            <a:r>
              <a:rPr lang="en-US" altLang="ja-JP"/>
              <a:t>2.1</a:t>
            </a:r>
            <a:r>
              <a:rPr lang="ja-JP" altLang="en-US"/>
              <a:t> </a:t>
            </a:r>
            <a:r>
              <a:rPr lang="en-US" altLang="ja-JP"/>
              <a:t>ServiceNow</a:t>
            </a:r>
            <a:r>
              <a:rPr lang="ja-JP" altLang="en-US"/>
              <a:t>連携用ユーザの準備（</a:t>
            </a:r>
            <a:r>
              <a:rPr lang="en-US" altLang="ja-JP"/>
              <a:t>1/2</a:t>
            </a:r>
            <a:r>
              <a:rPr lang="ja-JP" altLang="en-US"/>
              <a:t>）</a:t>
            </a:r>
            <a:endParaRPr lang="ja-JP" altLang="en-US" dirty="0"/>
          </a:p>
        </p:txBody>
      </p:sp>
      <p:sp>
        <p:nvSpPr>
          <p:cNvPr id="7" name="コンテンツ プレースホルダー 6">
            <a:extLst>
              <a:ext uri="{FF2B5EF4-FFF2-40B4-BE49-F238E27FC236}">
                <a16:creationId xmlns:a16="http://schemas.microsoft.com/office/drawing/2014/main" id="{0B49D34D-775F-49D7-BC82-8DDA14B94EA7}"/>
              </a:ext>
            </a:extLst>
          </p:cNvPr>
          <p:cNvSpPr>
            <a:spLocks noGrp="1"/>
          </p:cNvSpPr>
          <p:nvPr>
            <p:ph sz="quarter" idx="10"/>
          </p:nvPr>
        </p:nvSpPr>
        <p:spPr/>
        <p:txBody>
          <a:bodyPr/>
          <a:lstStyle/>
          <a:p>
            <a:r>
              <a:rPr lang="en-US" altLang="ja-JP" dirty="0" err="1"/>
              <a:t>Servicenow</a:t>
            </a:r>
            <a:r>
              <a:rPr lang="ja-JP" altLang="en-US" dirty="0"/>
              <a:t>側で</a:t>
            </a:r>
            <a:r>
              <a:rPr lang="en-US" altLang="ja-JP" dirty="0"/>
              <a:t>ITA</a:t>
            </a:r>
            <a:r>
              <a:rPr lang="ja-JP" altLang="en-US" dirty="0"/>
              <a:t>との連携用ユーザを作成します。</a:t>
            </a:r>
            <a:endParaRPr lang="en-US" altLang="ja-JP" dirty="0"/>
          </a:p>
          <a:p>
            <a:endParaRPr lang="en-US" altLang="ja-JP" dirty="0"/>
          </a:p>
          <a:p>
            <a:endParaRPr lang="en-US" altLang="ja-JP" dirty="0"/>
          </a:p>
          <a:p>
            <a:endParaRPr lang="en-US" altLang="ja-JP" dirty="0"/>
          </a:p>
          <a:p>
            <a:r>
              <a:rPr lang="ja-JP" altLang="en-US" dirty="0"/>
              <a:t>この手順が不要な場合は </a:t>
            </a:r>
            <a:r>
              <a:rPr lang="en-US" altLang="ja-JP" dirty="0">
                <a:hlinkClick r:id="rId2" action="ppaction://hlinksldjump"/>
              </a:rPr>
              <a:t>2.2 ITA</a:t>
            </a:r>
            <a:r>
              <a:rPr lang="ja-JP" altLang="en-US" dirty="0">
                <a:hlinkClick r:id="rId2" action="ppaction://hlinksldjump"/>
              </a:rPr>
              <a:t>の準備</a:t>
            </a:r>
            <a:r>
              <a:rPr lang="ja-JP" altLang="en-US" dirty="0"/>
              <a:t> に進んでください。</a:t>
            </a:r>
          </a:p>
        </p:txBody>
      </p:sp>
      <p:sp>
        <p:nvSpPr>
          <p:cNvPr id="5" name="コンテンツ プレースホルダー 2"/>
          <p:cNvSpPr txBox="1">
            <a:spLocks/>
          </p:cNvSpPr>
          <p:nvPr/>
        </p:nvSpPr>
        <p:spPr bwMode="gray">
          <a:xfrm>
            <a:off x="119170" y="1196690"/>
            <a:ext cx="11713301" cy="1284840"/>
          </a:xfrm>
          <a:prstGeom prst="rect">
            <a:avLst/>
          </a:prstGeom>
        </p:spPr>
        <p:txBody>
          <a:bodyPr vert="horz" lIns="91440" tIns="45720" rIns="91440" bIns="45720" rtlCol="0">
            <a:noAutofit/>
          </a:bodyPr>
          <a:lst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lang="ja-JP" altLang="en-US" sz="2000" b="0" noProof="0" dirty="0" smtClean="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lang="ja-JP" altLang="en-US" sz="1600" b="0" noProof="0" dirty="0" smtClean="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lang="ja-JP" altLang="en-US" sz="1400" b="0" noProof="0" dirty="0" smtClean="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lang="ja-JP" altLang="en-US" sz="1200" b="0" noProof="0" dirty="0" smtClean="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a:lstStyle>
          <a:p>
            <a:pPr marL="180000" lvl="1" indent="0">
              <a:buFont typeface="Wingdings" pitchFamily="2" charset="2"/>
              <a:buNone/>
            </a:pPr>
            <a:r>
              <a:rPr lang="ja-JP" altLang="en-US" kern="0" dirty="0"/>
              <a:t>下記のいずれかの場合、連携用ユーザ登録の手順を実行してください。</a:t>
            </a:r>
            <a:endParaRPr lang="en-US" altLang="ja-JP" kern="0" dirty="0"/>
          </a:p>
          <a:p>
            <a:pPr marL="722313" lvl="1" indent="-342900">
              <a:buFont typeface="+mj-lt"/>
              <a:buAutoNum type="arabicPeriod"/>
            </a:pPr>
            <a:r>
              <a:rPr lang="ja-JP" altLang="en-US" kern="0" dirty="0"/>
              <a:t>既存のユーザに構成管理</a:t>
            </a:r>
            <a:r>
              <a:rPr lang="en-US" altLang="ja-JP" kern="0" dirty="0"/>
              <a:t>(CMDB)</a:t>
            </a:r>
            <a:r>
              <a:rPr lang="ja-JP" altLang="en-US" kern="0" dirty="0"/>
              <a:t>配下のテーブルに</a:t>
            </a:r>
            <a:r>
              <a:rPr lang="en-US" altLang="ja-JP" kern="0" dirty="0"/>
              <a:t>REST</a:t>
            </a:r>
            <a:r>
              <a:rPr lang="ja-JP" altLang="en-US" kern="0" dirty="0"/>
              <a:t>による追加</a:t>
            </a:r>
            <a:r>
              <a:rPr lang="en-US" altLang="ja-JP" kern="0" dirty="0"/>
              <a:t>/</a:t>
            </a:r>
            <a:r>
              <a:rPr lang="ja-JP" altLang="en-US" kern="0" dirty="0"/>
              <a:t>更新</a:t>
            </a:r>
            <a:r>
              <a:rPr lang="en-US" altLang="ja-JP" kern="0" dirty="0"/>
              <a:t>/</a:t>
            </a:r>
            <a:r>
              <a:rPr lang="ja-JP" altLang="en-US" kern="0" dirty="0"/>
              <a:t>削除の権限がない場合</a:t>
            </a:r>
            <a:endParaRPr lang="en-US" altLang="ja-JP" kern="0" dirty="0"/>
          </a:p>
          <a:p>
            <a:pPr marL="722313" lvl="1" indent="-342900">
              <a:buFont typeface="+mj-lt"/>
              <a:buAutoNum type="arabicPeriod"/>
            </a:pPr>
            <a:r>
              <a:rPr lang="en-US" altLang="ja-JP" kern="0" dirty="0"/>
              <a:t>ServiceNow</a:t>
            </a:r>
            <a:r>
              <a:rPr lang="ja-JP" altLang="en-US" kern="0" dirty="0"/>
              <a:t>側に</a:t>
            </a:r>
            <a:r>
              <a:rPr lang="en-US" altLang="ja-JP" kern="0" dirty="0"/>
              <a:t>ITA</a:t>
            </a:r>
            <a:r>
              <a:rPr lang="ja-JP" altLang="en-US" kern="0" dirty="0"/>
              <a:t>との連携専用のユーザを作成したい場合</a:t>
            </a:r>
            <a:endParaRPr lang="en-US" altLang="ja-JP" kern="0" dirty="0"/>
          </a:p>
          <a:p>
            <a:pPr marL="180000" lvl="1" indent="0">
              <a:buNone/>
            </a:pPr>
            <a:endParaRPr lang="ja-JP" altLang="en-US" kern="0" dirty="0">
              <a:solidFill>
                <a:srgbClr val="FF0000"/>
              </a:solidFill>
            </a:endParaRPr>
          </a:p>
        </p:txBody>
      </p:sp>
    </p:spTree>
    <p:extLst>
      <p:ext uri="{BB962C8B-B14F-4D97-AF65-F5344CB8AC3E}">
        <p14:creationId xmlns:p14="http://schemas.microsoft.com/office/powerpoint/2010/main" val="3609345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latin typeface="+mn-ea"/>
              </a:rPr>
              <a:t>2.1</a:t>
            </a:r>
            <a:r>
              <a:rPr lang="ja-JP" altLang="en-US" dirty="0">
                <a:latin typeface="+mn-ea"/>
              </a:rPr>
              <a:t> </a:t>
            </a:r>
            <a:r>
              <a:rPr lang="en-US" altLang="ja-JP" dirty="0" err="1">
                <a:latin typeface="+mn-ea"/>
              </a:rPr>
              <a:t>ServiceNow</a:t>
            </a:r>
            <a:r>
              <a:rPr lang="ja-JP" altLang="en-US" dirty="0">
                <a:latin typeface="+mn-ea"/>
              </a:rPr>
              <a:t>連携用ユーザの準備</a:t>
            </a:r>
            <a:r>
              <a:rPr lang="ja-JP" altLang="en-US" dirty="0"/>
              <a:t>（</a:t>
            </a:r>
            <a:r>
              <a:rPr lang="en-US" altLang="ja-JP" dirty="0"/>
              <a:t>2/2</a:t>
            </a:r>
            <a:r>
              <a:rPr lang="ja-JP" altLang="en-US" dirty="0"/>
              <a:t>）</a:t>
            </a:r>
            <a:endParaRPr kumimoji="1" lang="ja-JP" altLang="en-US" dirty="0"/>
          </a:p>
        </p:txBody>
      </p:sp>
      <p:pic>
        <p:nvPicPr>
          <p:cNvPr id="7" name="図 6"/>
          <p:cNvPicPr>
            <a:picLocks noChangeAspect="1"/>
          </p:cNvPicPr>
          <p:nvPr/>
        </p:nvPicPr>
        <p:blipFill>
          <a:blip r:embed="rId2"/>
          <a:stretch>
            <a:fillRect/>
          </a:stretch>
        </p:blipFill>
        <p:spPr>
          <a:xfrm>
            <a:off x="407210" y="1466182"/>
            <a:ext cx="5256730" cy="1647731"/>
          </a:xfrm>
          <a:prstGeom prst="rect">
            <a:avLst/>
          </a:prstGeom>
        </p:spPr>
      </p:pic>
      <p:pic>
        <p:nvPicPr>
          <p:cNvPr id="9" name="図 8"/>
          <p:cNvPicPr>
            <a:picLocks noChangeAspect="1"/>
          </p:cNvPicPr>
          <p:nvPr/>
        </p:nvPicPr>
        <p:blipFill>
          <a:blip r:embed="rId3"/>
          <a:stretch>
            <a:fillRect/>
          </a:stretch>
        </p:blipFill>
        <p:spPr>
          <a:xfrm>
            <a:off x="5735950" y="1471916"/>
            <a:ext cx="6289440" cy="3132541"/>
          </a:xfrm>
          <a:prstGeom prst="rect">
            <a:avLst/>
          </a:prstGeom>
        </p:spPr>
      </p:pic>
      <p:sp>
        <p:nvSpPr>
          <p:cNvPr id="3" name="コンテンツ プレースホルダー 2"/>
          <p:cNvSpPr>
            <a:spLocks noGrp="1"/>
          </p:cNvSpPr>
          <p:nvPr>
            <p:ph sz="quarter" idx="10"/>
          </p:nvPr>
        </p:nvSpPr>
        <p:spPr>
          <a:xfrm>
            <a:off x="239350" y="836712"/>
            <a:ext cx="11713301" cy="431988"/>
          </a:xfrm>
        </p:spPr>
        <p:txBody>
          <a:bodyPr/>
          <a:lstStyle/>
          <a:p>
            <a:pPr marL="0" indent="0">
              <a:buNone/>
            </a:pPr>
            <a:r>
              <a:rPr lang="ja-JP" altLang="en-US" dirty="0">
                <a:latin typeface="+mn-ea"/>
              </a:rPr>
              <a:t>１．「ユーザー管理」⇒「ユーザー」⇒「新規」から</a:t>
            </a:r>
            <a:r>
              <a:rPr lang="en-US" altLang="ja-JP" dirty="0">
                <a:latin typeface="+mn-ea"/>
              </a:rPr>
              <a:t>ServiceNow</a:t>
            </a:r>
            <a:r>
              <a:rPr lang="ja-JP" altLang="en-US" dirty="0">
                <a:latin typeface="+mn-ea"/>
              </a:rPr>
              <a:t>連携用ユーザを作成する。</a:t>
            </a:r>
            <a:endParaRPr lang="en-US" altLang="ja-JP" dirty="0">
              <a:latin typeface="+mn-ea"/>
            </a:endParaRPr>
          </a:p>
          <a:p>
            <a:pPr marL="0" indent="0">
              <a:buNone/>
            </a:pPr>
            <a:endParaRPr kumimoji="1" lang="ja-JP" altLang="en-US" dirty="0"/>
          </a:p>
        </p:txBody>
      </p:sp>
      <p:sp>
        <p:nvSpPr>
          <p:cNvPr id="8" name="正方形/長方形 7"/>
          <p:cNvSpPr/>
          <p:nvPr/>
        </p:nvSpPr>
        <p:spPr bwMode="auto">
          <a:xfrm>
            <a:off x="407210" y="2821347"/>
            <a:ext cx="1030056" cy="26135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10" name="円形吹き出し 9"/>
          <p:cNvSpPr/>
          <p:nvPr/>
        </p:nvSpPr>
        <p:spPr bwMode="auto">
          <a:xfrm>
            <a:off x="1566094" y="2387459"/>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①</a:t>
            </a:r>
          </a:p>
        </p:txBody>
      </p:sp>
      <p:sp>
        <p:nvSpPr>
          <p:cNvPr id="11" name="正方形/長方形 10"/>
          <p:cNvSpPr/>
          <p:nvPr/>
        </p:nvSpPr>
        <p:spPr bwMode="auto">
          <a:xfrm>
            <a:off x="3287610" y="1492107"/>
            <a:ext cx="504070" cy="291713"/>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12" name="円形吹き出し 11"/>
          <p:cNvSpPr/>
          <p:nvPr/>
        </p:nvSpPr>
        <p:spPr bwMode="auto">
          <a:xfrm>
            <a:off x="3863690" y="1098380"/>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②</a:t>
            </a:r>
          </a:p>
        </p:txBody>
      </p:sp>
      <p:sp>
        <p:nvSpPr>
          <p:cNvPr id="13" name="正方形/長方形 12"/>
          <p:cNvSpPr/>
          <p:nvPr/>
        </p:nvSpPr>
        <p:spPr bwMode="auto">
          <a:xfrm>
            <a:off x="5776166" y="4352316"/>
            <a:ext cx="411486" cy="25214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15" name="円形吹き出し 14"/>
          <p:cNvSpPr/>
          <p:nvPr/>
        </p:nvSpPr>
        <p:spPr bwMode="auto">
          <a:xfrm>
            <a:off x="6258670" y="3920316"/>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③</a:t>
            </a:r>
          </a:p>
        </p:txBody>
      </p:sp>
      <p:grpSp>
        <p:nvGrpSpPr>
          <p:cNvPr id="16" name="グループ化 15"/>
          <p:cNvGrpSpPr/>
          <p:nvPr/>
        </p:nvGrpSpPr>
        <p:grpSpPr>
          <a:xfrm>
            <a:off x="407210" y="6021360"/>
            <a:ext cx="1114306" cy="380132"/>
            <a:chOff x="419520" y="4643499"/>
            <a:chExt cx="1282134" cy="437384"/>
          </a:xfrm>
          <a:effectLst>
            <a:outerShdw blurRad="25400" dist="25400" dir="5400000" algn="t" rotWithShape="0">
              <a:prstClr val="black">
                <a:alpha val="53000"/>
              </a:prstClr>
            </a:outerShdw>
          </a:effectLst>
        </p:grpSpPr>
        <p:sp>
          <p:nvSpPr>
            <p:cNvPr id="21" name="フリーフォーム 20"/>
            <p:cNvSpPr/>
            <p:nvPr/>
          </p:nvSpPr>
          <p:spPr bwMode="auto">
            <a:xfrm>
              <a:off x="419520" y="4643499"/>
              <a:ext cx="1282134" cy="437384"/>
            </a:xfrm>
            <a:custGeom>
              <a:avLst/>
              <a:gdLst>
                <a:gd name="connsiteX0" fmla="*/ 218692 w 1282134"/>
                <a:gd name="connsiteY0" fmla="*/ 0 h 437384"/>
                <a:gd name="connsiteX1" fmla="*/ 756435 w 1282134"/>
                <a:gd name="connsiteY1" fmla="*/ 0 h 437384"/>
                <a:gd name="connsiteX2" fmla="*/ 957941 w 1282134"/>
                <a:gd name="connsiteY2" fmla="*/ 133568 h 437384"/>
                <a:gd name="connsiteX3" fmla="*/ 962491 w 1282134"/>
                <a:gd name="connsiteY3" fmla="*/ 156105 h 437384"/>
                <a:gd name="connsiteX4" fmla="*/ 1040020 w 1282134"/>
                <a:gd name="connsiteY4" fmla="*/ 156105 h 437384"/>
                <a:gd name="connsiteX5" fmla="*/ 998593 w 1282134"/>
                <a:gd name="connsiteY5" fmla="*/ 120102 h 437384"/>
                <a:gd name="connsiteX6" fmla="*/ 991631 w 1282134"/>
                <a:gd name="connsiteY6" fmla="*/ 35586 h 437384"/>
                <a:gd name="connsiteX7" fmla="*/ 1031204 w 1282134"/>
                <a:gd name="connsiteY7" fmla="*/ 14495 h 437384"/>
                <a:gd name="connsiteX8" fmla="*/ 1073661 w 1282134"/>
                <a:gd name="connsiteY8" fmla="*/ 28413 h 437384"/>
                <a:gd name="connsiteX9" fmla="*/ 1277634 w 1282134"/>
                <a:gd name="connsiteY9" fmla="*/ 205683 h 437384"/>
                <a:gd name="connsiteX10" fmla="*/ 1282132 w 1282134"/>
                <a:gd name="connsiteY10" fmla="*/ 216068 h 437384"/>
                <a:gd name="connsiteX11" fmla="*/ 1277634 w 1282134"/>
                <a:gd name="connsiteY11" fmla="*/ 225185 h 437384"/>
                <a:gd name="connsiteX12" fmla="*/ 1073661 w 1282134"/>
                <a:gd name="connsiteY12" fmla="*/ 402456 h 437384"/>
                <a:gd name="connsiteX13" fmla="*/ 991631 w 1282134"/>
                <a:gd name="connsiteY13" fmla="*/ 395283 h 437384"/>
                <a:gd name="connsiteX14" fmla="*/ 998593 w 1282134"/>
                <a:gd name="connsiteY14" fmla="*/ 310767 h 437384"/>
                <a:gd name="connsiteX15" fmla="*/ 1038531 w 1282134"/>
                <a:gd name="connsiteY15" fmla="*/ 276058 h 437384"/>
                <a:gd name="connsiteX16" fmla="*/ 963545 w 1282134"/>
                <a:gd name="connsiteY16" fmla="*/ 276058 h 437384"/>
                <a:gd name="connsiteX17" fmla="*/ 957941 w 1282134"/>
                <a:gd name="connsiteY17" fmla="*/ 303817 h 437384"/>
                <a:gd name="connsiteX18" fmla="*/ 756435 w 1282134"/>
                <a:gd name="connsiteY18" fmla="*/ 437384 h 437384"/>
                <a:gd name="connsiteX19" fmla="*/ 218692 w 1282134"/>
                <a:gd name="connsiteY19" fmla="*/ 437384 h 437384"/>
                <a:gd name="connsiteX20" fmla="*/ 0 w 1282134"/>
                <a:gd name="connsiteY20" fmla="*/ 218692 h 437384"/>
                <a:gd name="connsiteX21" fmla="*/ 218692 w 1282134"/>
                <a:gd name="connsiteY21" fmla="*/ 0 h 4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2134" h="437384">
                  <a:moveTo>
                    <a:pt x="218692" y="0"/>
                  </a:moveTo>
                  <a:lnTo>
                    <a:pt x="756435" y="0"/>
                  </a:lnTo>
                  <a:cubicBezTo>
                    <a:pt x="847020" y="0"/>
                    <a:pt x="924742" y="55076"/>
                    <a:pt x="957941" y="133568"/>
                  </a:cubicBezTo>
                  <a:lnTo>
                    <a:pt x="962491" y="156105"/>
                  </a:lnTo>
                  <a:lnTo>
                    <a:pt x="1040020" y="156105"/>
                  </a:lnTo>
                  <a:lnTo>
                    <a:pt x="998593" y="120102"/>
                  </a:lnTo>
                  <a:cubicBezTo>
                    <a:pt x="974018" y="98743"/>
                    <a:pt x="970902" y="60905"/>
                    <a:pt x="991631" y="35586"/>
                  </a:cubicBezTo>
                  <a:cubicBezTo>
                    <a:pt x="1001996" y="22926"/>
                    <a:pt x="1016360" y="15793"/>
                    <a:pt x="1031204" y="14495"/>
                  </a:cubicBezTo>
                  <a:cubicBezTo>
                    <a:pt x="1046049" y="13197"/>
                    <a:pt x="1061374" y="17734"/>
                    <a:pt x="1073661" y="28413"/>
                  </a:cubicBezTo>
                  <a:lnTo>
                    <a:pt x="1277634" y="205683"/>
                  </a:lnTo>
                  <a:cubicBezTo>
                    <a:pt x="1277506" y="206145"/>
                    <a:pt x="1282260" y="210577"/>
                    <a:pt x="1282132" y="216068"/>
                  </a:cubicBezTo>
                  <a:cubicBezTo>
                    <a:pt x="1282004" y="221559"/>
                    <a:pt x="1277506" y="225234"/>
                    <a:pt x="1277634" y="225185"/>
                  </a:cubicBezTo>
                  <a:lnTo>
                    <a:pt x="1073661" y="402456"/>
                  </a:lnTo>
                  <a:cubicBezTo>
                    <a:pt x="1049087" y="423814"/>
                    <a:pt x="1012360" y="420602"/>
                    <a:pt x="991631" y="395283"/>
                  </a:cubicBezTo>
                  <a:cubicBezTo>
                    <a:pt x="970902" y="369964"/>
                    <a:pt x="974018" y="332126"/>
                    <a:pt x="998593" y="310767"/>
                  </a:cubicBezTo>
                  <a:lnTo>
                    <a:pt x="1038531" y="276058"/>
                  </a:lnTo>
                  <a:lnTo>
                    <a:pt x="963545" y="276058"/>
                  </a:lnTo>
                  <a:lnTo>
                    <a:pt x="957941" y="303817"/>
                  </a:lnTo>
                  <a:cubicBezTo>
                    <a:pt x="924742" y="382309"/>
                    <a:pt x="847020" y="437384"/>
                    <a:pt x="756435" y="437384"/>
                  </a:cubicBezTo>
                  <a:lnTo>
                    <a:pt x="218692" y="437384"/>
                  </a:lnTo>
                  <a:cubicBezTo>
                    <a:pt x="97912" y="437384"/>
                    <a:pt x="0" y="339472"/>
                    <a:pt x="0" y="218692"/>
                  </a:cubicBezTo>
                  <a:cubicBezTo>
                    <a:pt x="0" y="97912"/>
                    <a:pt x="97912" y="0"/>
                    <a:pt x="218692" y="0"/>
                  </a:cubicBezTo>
                  <a:close/>
                </a:path>
              </a:pathLst>
            </a:custGeom>
            <a:solidFill>
              <a:schemeClr val="accent1">
                <a:lumMod val="60000"/>
                <a:lumOff val="40000"/>
              </a:schemeClr>
            </a:solidFill>
            <a:ln>
              <a:noFill/>
            </a:ln>
            <a:effectLst/>
            <a:scene3d>
              <a:camera prst="orthographicFront"/>
              <a:lightRig rig="threePt" dir="t"/>
            </a:scene3d>
            <a:sp3d>
              <a:bevelT w="38100" h="317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22" name="テキスト ボックス 21"/>
            <p:cNvSpPr txBox="1"/>
            <p:nvPr/>
          </p:nvSpPr>
          <p:spPr>
            <a:xfrm>
              <a:off x="514693" y="4758763"/>
              <a:ext cx="790175" cy="200343"/>
            </a:xfrm>
            <a:custGeom>
              <a:avLst/>
              <a:gdLst/>
              <a:ahLst/>
              <a:cxnLst/>
              <a:rect l="l" t="t" r="r" b="b"/>
              <a:pathLst>
                <a:path w="790175" h="200343">
                  <a:moveTo>
                    <a:pt x="38171" y="34199"/>
                  </a:moveTo>
                  <a:cubicBezTo>
                    <a:pt x="38171" y="56232"/>
                    <a:pt x="38171" y="78266"/>
                    <a:pt x="38171" y="100299"/>
                  </a:cubicBezTo>
                  <a:cubicBezTo>
                    <a:pt x="41584" y="100299"/>
                    <a:pt x="44998" y="100299"/>
                    <a:pt x="48411" y="100299"/>
                  </a:cubicBezTo>
                  <a:cubicBezTo>
                    <a:pt x="67652" y="100299"/>
                    <a:pt x="80395" y="97386"/>
                    <a:pt x="86640" y="91558"/>
                  </a:cubicBezTo>
                  <a:cubicBezTo>
                    <a:pt x="92885" y="85731"/>
                    <a:pt x="96008" y="76777"/>
                    <a:pt x="96008" y="64697"/>
                  </a:cubicBezTo>
                  <a:cubicBezTo>
                    <a:pt x="96008" y="54744"/>
                    <a:pt x="93002" y="47172"/>
                    <a:pt x="86989" y="41983"/>
                  </a:cubicBezTo>
                  <a:cubicBezTo>
                    <a:pt x="80976" y="36794"/>
                    <a:pt x="69087" y="34199"/>
                    <a:pt x="51321" y="34199"/>
                  </a:cubicBezTo>
                  <a:cubicBezTo>
                    <a:pt x="46937" y="34199"/>
                    <a:pt x="42554" y="34199"/>
                    <a:pt x="38171" y="34199"/>
                  </a:cubicBezTo>
                  <a:close/>
                  <a:moveTo>
                    <a:pt x="233600" y="30371"/>
                  </a:moveTo>
                  <a:cubicBezTo>
                    <a:pt x="219713" y="30371"/>
                    <a:pt x="208657" y="36453"/>
                    <a:pt x="200434" y="48619"/>
                  </a:cubicBezTo>
                  <a:cubicBezTo>
                    <a:pt x="192210" y="60784"/>
                    <a:pt x="188098" y="78011"/>
                    <a:pt x="188098" y="100299"/>
                  </a:cubicBezTo>
                  <a:cubicBezTo>
                    <a:pt x="188098" y="122503"/>
                    <a:pt x="192210" y="139666"/>
                    <a:pt x="200434" y="151789"/>
                  </a:cubicBezTo>
                  <a:cubicBezTo>
                    <a:pt x="208657" y="163911"/>
                    <a:pt x="219713" y="169973"/>
                    <a:pt x="233600" y="169973"/>
                  </a:cubicBezTo>
                  <a:cubicBezTo>
                    <a:pt x="247410" y="169973"/>
                    <a:pt x="258426" y="163869"/>
                    <a:pt x="266650" y="151661"/>
                  </a:cubicBezTo>
                  <a:cubicBezTo>
                    <a:pt x="274874" y="139453"/>
                    <a:pt x="278986" y="122290"/>
                    <a:pt x="278986" y="100172"/>
                  </a:cubicBezTo>
                  <a:cubicBezTo>
                    <a:pt x="278986" y="77968"/>
                    <a:pt x="274893" y="60784"/>
                    <a:pt x="266708" y="48619"/>
                  </a:cubicBezTo>
                  <a:cubicBezTo>
                    <a:pt x="258523" y="36453"/>
                    <a:pt x="247487" y="30371"/>
                    <a:pt x="233600" y="30371"/>
                  </a:cubicBezTo>
                  <a:close/>
                  <a:moveTo>
                    <a:pt x="636562" y="3956"/>
                  </a:moveTo>
                  <a:cubicBezTo>
                    <a:pt x="687767" y="3956"/>
                    <a:pt x="738971" y="3956"/>
                    <a:pt x="790175" y="3956"/>
                  </a:cubicBezTo>
                  <a:cubicBezTo>
                    <a:pt x="790175" y="14590"/>
                    <a:pt x="790175" y="25224"/>
                    <a:pt x="790175" y="35858"/>
                  </a:cubicBezTo>
                  <a:cubicBezTo>
                    <a:pt x="770974" y="35858"/>
                    <a:pt x="751772" y="35858"/>
                    <a:pt x="732570" y="35858"/>
                  </a:cubicBezTo>
                  <a:cubicBezTo>
                    <a:pt x="732570" y="89325"/>
                    <a:pt x="732570" y="142792"/>
                    <a:pt x="732570" y="196260"/>
                  </a:cubicBezTo>
                  <a:cubicBezTo>
                    <a:pt x="719769" y="196260"/>
                    <a:pt x="706968" y="196260"/>
                    <a:pt x="694167" y="196260"/>
                  </a:cubicBezTo>
                  <a:cubicBezTo>
                    <a:pt x="694167" y="142792"/>
                    <a:pt x="694167" y="89325"/>
                    <a:pt x="694167" y="35858"/>
                  </a:cubicBezTo>
                  <a:cubicBezTo>
                    <a:pt x="674966" y="35858"/>
                    <a:pt x="655764" y="35858"/>
                    <a:pt x="636562" y="35858"/>
                  </a:cubicBezTo>
                  <a:cubicBezTo>
                    <a:pt x="636562" y="25224"/>
                    <a:pt x="636562" y="14590"/>
                    <a:pt x="636562" y="3956"/>
                  </a:cubicBezTo>
                  <a:close/>
                  <a:moveTo>
                    <a:pt x="466735" y="3956"/>
                  </a:moveTo>
                  <a:cubicBezTo>
                    <a:pt x="482251" y="3956"/>
                    <a:pt x="497768" y="3956"/>
                    <a:pt x="513284" y="3956"/>
                  </a:cubicBezTo>
                  <a:cubicBezTo>
                    <a:pt x="536326" y="45386"/>
                    <a:pt x="559368" y="86816"/>
                    <a:pt x="582410" y="128245"/>
                  </a:cubicBezTo>
                  <a:cubicBezTo>
                    <a:pt x="582410" y="86816"/>
                    <a:pt x="582410" y="45386"/>
                    <a:pt x="582410" y="3956"/>
                  </a:cubicBezTo>
                  <a:cubicBezTo>
                    <a:pt x="594280" y="3956"/>
                    <a:pt x="606150" y="3956"/>
                    <a:pt x="618020" y="3956"/>
                  </a:cubicBezTo>
                  <a:cubicBezTo>
                    <a:pt x="618020" y="68057"/>
                    <a:pt x="618020" y="132159"/>
                    <a:pt x="618020" y="196260"/>
                  </a:cubicBezTo>
                  <a:cubicBezTo>
                    <a:pt x="605685" y="196260"/>
                    <a:pt x="593349" y="196260"/>
                    <a:pt x="581013" y="196260"/>
                  </a:cubicBezTo>
                  <a:cubicBezTo>
                    <a:pt x="554791" y="149258"/>
                    <a:pt x="528568" y="102256"/>
                    <a:pt x="502345" y="55254"/>
                  </a:cubicBezTo>
                  <a:cubicBezTo>
                    <a:pt x="502345" y="102256"/>
                    <a:pt x="502345" y="149258"/>
                    <a:pt x="502345" y="196260"/>
                  </a:cubicBezTo>
                  <a:cubicBezTo>
                    <a:pt x="490475" y="196260"/>
                    <a:pt x="478605" y="196260"/>
                    <a:pt x="466735" y="196260"/>
                  </a:cubicBezTo>
                  <a:cubicBezTo>
                    <a:pt x="466735" y="132159"/>
                    <a:pt x="466735" y="68057"/>
                    <a:pt x="466735" y="3956"/>
                  </a:cubicBezTo>
                  <a:close/>
                  <a:moveTo>
                    <a:pt x="339539" y="3956"/>
                  </a:moveTo>
                  <a:cubicBezTo>
                    <a:pt x="371425" y="3956"/>
                    <a:pt x="403311" y="3956"/>
                    <a:pt x="435198" y="3956"/>
                  </a:cubicBezTo>
                  <a:cubicBezTo>
                    <a:pt x="435198" y="13527"/>
                    <a:pt x="435198" y="23097"/>
                    <a:pt x="435198" y="32668"/>
                  </a:cubicBezTo>
                  <a:cubicBezTo>
                    <a:pt x="425655" y="32668"/>
                    <a:pt x="416112" y="32668"/>
                    <a:pt x="406570" y="32668"/>
                  </a:cubicBezTo>
                  <a:cubicBezTo>
                    <a:pt x="406570" y="77628"/>
                    <a:pt x="406570" y="122588"/>
                    <a:pt x="406570" y="167548"/>
                  </a:cubicBezTo>
                  <a:cubicBezTo>
                    <a:pt x="416112" y="167548"/>
                    <a:pt x="425655" y="167548"/>
                    <a:pt x="435198" y="167548"/>
                  </a:cubicBezTo>
                  <a:cubicBezTo>
                    <a:pt x="435198" y="177119"/>
                    <a:pt x="435198" y="186689"/>
                    <a:pt x="435198" y="196260"/>
                  </a:cubicBezTo>
                  <a:cubicBezTo>
                    <a:pt x="403311" y="196260"/>
                    <a:pt x="371425" y="196260"/>
                    <a:pt x="339539" y="196260"/>
                  </a:cubicBezTo>
                  <a:cubicBezTo>
                    <a:pt x="339539" y="186689"/>
                    <a:pt x="339539" y="177119"/>
                    <a:pt x="339539" y="167548"/>
                  </a:cubicBezTo>
                  <a:cubicBezTo>
                    <a:pt x="349081" y="167548"/>
                    <a:pt x="358624" y="167548"/>
                    <a:pt x="368166" y="167548"/>
                  </a:cubicBezTo>
                  <a:cubicBezTo>
                    <a:pt x="368166" y="122588"/>
                    <a:pt x="368166" y="77628"/>
                    <a:pt x="368166" y="32668"/>
                  </a:cubicBezTo>
                  <a:cubicBezTo>
                    <a:pt x="358624" y="32668"/>
                    <a:pt x="349081" y="32668"/>
                    <a:pt x="339539" y="32668"/>
                  </a:cubicBezTo>
                  <a:cubicBezTo>
                    <a:pt x="339539" y="23097"/>
                    <a:pt x="339539" y="13527"/>
                    <a:pt x="339539" y="3956"/>
                  </a:cubicBezTo>
                  <a:close/>
                  <a:moveTo>
                    <a:pt x="0" y="3956"/>
                  </a:moveTo>
                  <a:cubicBezTo>
                    <a:pt x="22111" y="3956"/>
                    <a:pt x="44222" y="3956"/>
                    <a:pt x="66333" y="3956"/>
                  </a:cubicBezTo>
                  <a:cubicBezTo>
                    <a:pt x="89064" y="3956"/>
                    <a:pt x="106326" y="9039"/>
                    <a:pt x="118119" y="19205"/>
                  </a:cubicBezTo>
                  <a:cubicBezTo>
                    <a:pt x="129911" y="29371"/>
                    <a:pt x="135808" y="44237"/>
                    <a:pt x="135808" y="63804"/>
                  </a:cubicBezTo>
                  <a:cubicBezTo>
                    <a:pt x="135808" y="84221"/>
                    <a:pt x="129291" y="100491"/>
                    <a:pt x="116257" y="112613"/>
                  </a:cubicBezTo>
                  <a:cubicBezTo>
                    <a:pt x="103223" y="124736"/>
                    <a:pt x="86233" y="130797"/>
                    <a:pt x="65285" y="130797"/>
                  </a:cubicBezTo>
                  <a:cubicBezTo>
                    <a:pt x="56325" y="130797"/>
                    <a:pt x="47364" y="130797"/>
                    <a:pt x="38403" y="130797"/>
                  </a:cubicBezTo>
                  <a:cubicBezTo>
                    <a:pt x="38403" y="152618"/>
                    <a:pt x="38403" y="174439"/>
                    <a:pt x="38403" y="196260"/>
                  </a:cubicBezTo>
                  <a:cubicBezTo>
                    <a:pt x="25602" y="196260"/>
                    <a:pt x="12801" y="196260"/>
                    <a:pt x="0" y="196260"/>
                  </a:cubicBezTo>
                  <a:cubicBezTo>
                    <a:pt x="0" y="132159"/>
                    <a:pt x="0" y="68057"/>
                    <a:pt x="0" y="3956"/>
                  </a:cubicBezTo>
                  <a:close/>
                  <a:moveTo>
                    <a:pt x="233484" y="0"/>
                  </a:moveTo>
                  <a:cubicBezTo>
                    <a:pt x="260250" y="0"/>
                    <a:pt x="281255" y="8933"/>
                    <a:pt x="296500" y="26798"/>
                  </a:cubicBezTo>
                  <a:cubicBezTo>
                    <a:pt x="311745" y="44663"/>
                    <a:pt x="319367" y="69163"/>
                    <a:pt x="319367" y="100299"/>
                  </a:cubicBezTo>
                  <a:cubicBezTo>
                    <a:pt x="319367" y="131180"/>
                    <a:pt x="311784" y="155574"/>
                    <a:pt x="296616" y="173482"/>
                  </a:cubicBezTo>
                  <a:cubicBezTo>
                    <a:pt x="281449" y="191389"/>
                    <a:pt x="260405" y="200343"/>
                    <a:pt x="233484" y="200343"/>
                  </a:cubicBezTo>
                  <a:cubicBezTo>
                    <a:pt x="206796" y="200343"/>
                    <a:pt x="185829" y="191432"/>
                    <a:pt x="170584" y="173610"/>
                  </a:cubicBezTo>
                  <a:cubicBezTo>
                    <a:pt x="155339" y="155787"/>
                    <a:pt x="147717" y="131350"/>
                    <a:pt x="147717" y="100299"/>
                  </a:cubicBezTo>
                  <a:cubicBezTo>
                    <a:pt x="147717" y="69078"/>
                    <a:pt x="155300" y="44556"/>
                    <a:pt x="170468" y="26734"/>
                  </a:cubicBezTo>
                  <a:cubicBezTo>
                    <a:pt x="185635" y="8911"/>
                    <a:pt x="206640" y="0"/>
                    <a:pt x="2334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lumMod val="90000"/>
                      <a:lumOff val="10000"/>
                      <a:alpha val="84000"/>
                    </a:schemeClr>
                  </a:glow>
                </a:effectLst>
              </a:endParaRPr>
            </a:p>
          </p:txBody>
        </p:sp>
      </p:grpSp>
      <p:sp>
        <p:nvSpPr>
          <p:cNvPr id="23" name="テキスト ボックス 22"/>
          <p:cNvSpPr txBox="1"/>
          <p:nvPr/>
        </p:nvSpPr>
        <p:spPr>
          <a:xfrm>
            <a:off x="1631381" y="5877340"/>
            <a:ext cx="10394009" cy="629240"/>
          </a:xfrm>
          <a:prstGeom prst="roundRect">
            <a:avLst/>
          </a:prstGeom>
          <a:solidFill>
            <a:schemeClr val="accent1">
              <a:lumMod val="20000"/>
              <a:lumOff val="80000"/>
            </a:schemeClr>
          </a:solidFill>
          <a:ln w="25400">
            <a:solidFill>
              <a:schemeClr val="accent1">
                <a:lumMod val="40000"/>
                <a:lumOff val="60000"/>
              </a:schemeClr>
            </a:solidFill>
          </a:ln>
        </p:spPr>
        <p:txBody>
          <a:bodyPr wrap="square" rtlCol="0">
            <a:noAutofit/>
          </a:bodyPr>
          <a:lstStyle/>
          <a:p>
            <a:r>
              <a:rPr lang="ja-JP" altLang="en-US" dirty="0">
                <a:latin typeface="+mn-ea"/>
              </a:rPr>
              <a:t>「ユーザー名」「パスワード」は</a:t>
            </a:r>
            <a:r>
              <a:rPr lang="en-US" altLang="ja-JP" dirty="0" err="1"/>
              <a:t>Ⅲ.ServiceNow</a:t>
            </a:r>
            <a:r>
              <a:rPr lang="ja-JP" altLang="en-US" dirty="0"/>
              <a:t>連携手順 </a:t>
            </a:r>
            <a:r>
              <a:rPr lang="en-US" altLang="ja-JP" dirty="0"/>
              <a:t>/ 2.ServiceNow</a:t>
            </a:r>
            <a:r>
              <a:rPr lang="ja-JP" altLang="en-US" dirty="0"/>
              <a:t>連携</a:t>
            </a:r>
            <a:r>
              <a:rPr lang="ja-JP" altLang="en-US" dirty="0">
                <a:latin typeface="+mn-ea"/>
              </a:rPr>
              <a:t>で利用するので、保管しておく。</a:t>
            </a:r>
            <a:endParaRPr lang="en-US" altLang="ja-JP" dirty="0">
              <a:latin typeface="+mn-ea"/>
            </a:endParaRPr>
          </a:p>
        </p:txBody>
      </p:sp>
    </p:spTree>
    <p:extLst>
      <p:ext uri="{BB962C8B-B14F-4D97-AF65-F5344CB8AC3E}">
        <p14:creationId xmlns:p14="http://schemas.microsoft.com/office/powerpoint/2010/main" val="2710490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タイトル 32"/>
          <p:cNvSpPr>
            <a:spLocks noGrp="1"/>
          </p:cNvSpPr>
          <p:nvPr>
            <p:ph type="title"/>
          </p:nvPr>
        </p:nvSpPr>
        <p:spPr/>
        <p:txBody>
          <a:bodyPr>
            <a:normAutofit/>
          </a:bodyPr>
          <a:lstStyle/>
          <a:p>
            <a:r>
              <a:rPr lang="en-US" altLang="ja-JP"/>
              <a:t>2.2 ITA</a:t>
            </a:r>
            <a:r>
              <a:rPr lang="ja-JP" altLang="en-US"/>
              <a:t>の準備</a:t>
            </a:r>
            <a:endParaRPr kumimoji="1" lang="ja-JP" altLang="en-US" dirty="0"/>
          </a:p>
        </p:txBody>
      </p:sp>
      <p:sp>
        <p:nvSpPr>
          <p:cNvPr id="5" name="コンテンツ プレースホルダー 2"/>
          <p:cNvSpPr>
            <a:spLocks noGrp="1"/>
          </p:cNvSpPr>
          <p:nvPr>
            <p:ph sz="quarter" idx="10"/>
          </p:nvPr>
        </p:nvSpPr>
        <p:spPr>
          <a:xfrm>
            <a:off x="179517" y="836713"/>
            <a:ext cx="11771834" cy="3600427"/>
          </a:xfrm>
        </p:spPr>
        <p:txBody>
          <a:bodyPr>
            <a:noAutofit/>
          </a:bodyPr>
          <a:lstStyle/>
          <a:p>
            <a:pPr>
              <a:lnSpc>
                <a:spcPct val="110000"/>
              </a:lnSpc>
            </a:pPr>
            <a:r>
              <a:rPr lang="ja-JP" altLang="en-US" dirty="0">
                <a:latin typeface="+mn-ea"/>
              </a:rPr>
              <a:t>導入サーバの準備</a:t>
            </a:r>
            <a:endParaRPr lang="en-US" altLang="ja-JP" dirty="0">
              <a:latin typeface="+mn-ea"/>
            </a:endParaRPr>
          </a:p>
          <a:p>
            <a:pPr marL="541338" lvl="1" indent="-361950">
              <a:lnSpc>
                <a:spcPct val="110000"/>
              </a:lnSpc>
              <a:buFont typeface="+mj-lt"/>
              <a:buAutoNum type="arabicPeriod"/>
            </a:pPr>
            <a:r>
              <a:rPr lang="en-US" altLang="ja-JP" sz="1800" dirty="0">
                <a:latin typeface="+mn-ea"/>
              </a:rPr>
              <a:t>ITA</a:t>
            </a:r>
            <a:r>
              <a:rPr lang="ja-JP" altLang="en-US" sz="1800" dirty="0">
                <a:latin typeface="+mn-ea"/>
              </a:rPr>
              <a:t>をインストールするサーバ</a:t>
            </a:r>
            <a:r>
              <a:rPr lang="en-US" altLang="ja-JP" sz="1800" dirty="0">
                <a:latin typeface="+mn-ea"/>
              </a:rPr>
              <a:t>(</a:t>
            </a:r>
            <a:r>
              <a:rPr lang="ja-JP" altLang="en-US" sz="1800" dirty="0">
                <a:latin typeface="+mn-ea"/>
              </a:rPr>
              <a:t>物理</a:t>
            </a:r>
            <a:r>
              <a:rPr lang="en-US" altLang="ja-JP" sz="1800" dirty="0">
                <a:latin typeface="+mn-ea"/>
              </a:rPr>
              <a:t>/</a:t>
            </a:r>
            <a:r>
              <a:rPr lang="ja-JP" altLang="en-US" sz="1800" dirty="0">
                <a:latin typeface="+mn-ea"/>
              </a:rPr>
              <a:t>仮想</a:t>
            </a:r>
            <a:r>
              <a:rPr lang="en-US" altLang="ja-JP" sz="1800" dirty="0">
                <a:latin typeface="+mn-ea"/>
              </a:rPr>
              <a:t>)</a:t>
            </a:r>
            <a:r>
              <a:rPr lang="ja-JP" altLang="en-US" sz="1800" dirty="0">
                <a:latin typeface="+mn-ea"/>
              </a:rPr>
              <a:t>を用意します。</a:t>
            </a:r>
            <a:endParaRPr lang="en-US" altLang="ja-JP" sz="1800" dirty="0">
              <a:latin typeface="+mn-ea"/>
            </a:endParaRPr>
          </a:p>
          <a:p>
            <a:pPr marL="541338" lvl="1" indent="-361950">
              <a:lnSpc>
                <a:spcPct val="110000"/>
              </a:lnSpc>
              <a:buFont typeface="+mj-lt"/>
              <a:buAutoNum type="arabicPeriod"/>
            </a:pPr>
            <a:r>
              <a:rPr lang="ja-JP" altLang="en-US" sz="1800" dirty="0">
                <a:latin typeface="+mn-ea"/>
              </a:rPr>
              <a:t>サーバ動作要件は以下のドキュメントの </a:t>
            </a:r>
            <a:r>
              <a:rPr lang="en-US" altLang="ja-JP" sz="1800" dirty="0">
                <a:latin typeface="+mn-ea"/>
              </a:rPr>
              <a:t>[4</a:t>
            </a:r>
            <a:r>
              <a:rPr lang="ja-JP" altLang="en-US" sz="1800" dirty="0">
                <a:latin typeface="+mn-ea"/>
              </a:rPr>
              <a:t>頁 システム要件</a:t>
            </a:r>
            <a:r>
              <a:rPr lang="en-US" altLang="ja-JP" sz="1800" dirty="0">
                <a:latin typeface="+mn-ea"/>
              </a:rPr>
              <a:t>] </a:t>
            </a:r>
            <a:r>
              <a:rPr lang="ja-JP" altLang="en-US" sz="1800" dirty="0">
                <a:latin typeface="+mn-ea"/>
              </a:rPr>
              <a:t>を参照ください。</a:t>
            </a:r>
            <a:endParaRPr lang="en-US" altLang="ja-JP" sz="1800" dirty="0">
              <a:latin typeface="+mn-ea"/>
            </a:endParaRPr>
          </a:p>
          <a:p>
            <a:pPr marL="541338" lvl="1" indent="-361950">
              <a:lnSpc>
                <a:spcPct val="110000"/>
              </a:lnSpc>
              <a:buFont typeface="+mj-lt"/>
              <a:buAutoNum type="arabicPeriod"/>
            </a:pPr>
            <a:r>
              <a:rPr lang="ja-JP" altLang="en-US" sz="1800" dirty="0">
                <a:latin typeface="+mn-ea"/>
              </a:rPr>
              <a:t>また本サーバは</a:t>
            </a:r>
            <a:r>
              <a:rPr lang="en-US" altLang="ja-JP" sz="1800" dirty="0">
                <a:latin typeface="+mn-ea"/>
              </a:rPr>
              <a:t>ServiceNow</a:t>
            </a:r>
            <a:r>
              <a:rPr lang="ja-JP" altLang="en-US" sz="1800" dirty="0">
                <a:latin typeface="+mn-ea"/>
              </a:rPr>
              <a:t>と接続</a:t>
            </a:r>
            <a:r>
              <a:rPr lang="en-US" altLang="ja-JP" sz="1800" dirty="0">
                <a:latin typeface="+mn-ea"/>
              </a:rPr>
              <a:t>(http/https)</a:t>
            </a:r>
            <a:r>
              <a:rPr lang="ja-JP" altLang="en-US" sz="1800" dirty="0">
                <a:latin typeface="+mn-ea"/>
              </a:rPr>
              <a:t>できる環境を用意してください。　</a:t>
            </a:r>
            <a:endParaRPr lang="en-US" altLang="ja-JP" sz="1800" dirty="0">
              <a:latin typeface="+mn-ea"/>
            </a:endParaRPr>
          </a:p>
          <a:p>
            <a:pPr marL="180000" lvl="1" indent="0">
              <a:lnSpc>
                <a:spcPct val="110000"/>
              </a:lnSpc>
              <a:buNone/>
            </a:pPr>
            <a:r>
              <a:rPr lang="ja-JP" altLang="en-US" sz="1400" dirty="0">
                <a:latin typeface="+mn-ea"/>
              </a:rPr>
              <a:t>　</a:t>
            </a:r>
            <a:r>
              <a:rPr lang="en-US" altLang="ja-JP" sz="1400" dirty="0">
                <a:latin typeface="+mn-ea"/>
                <a:hlinkClick r:id="rId2"/>
              </a:rPr>
              <a:t>https://exastro-suite.github.io/it-automation-docs/documents_ja.html</a:t>
            </a:r>
            <a:r>
              <a:rPr lang="en-US" altLang="ja-JP" sz="1400" dirty="0">
                <a:latin typeface="+mn-ea"/>
              </a:rPr>
              <a:t>  [ITA </a:t>
            </a:r>
            <a:r>
              <a:rPr lang="ja-JP" altLang="en-US" sz="1400" dirty="0">
                <a:latin typeface="+mn-ea"/>
              </a:rPr>
              <a:t>システム構成／環境構築ガイド 基本編</a:t>
            </a:r>
            <a:r>
              <a:rPr lang="en-US" altLang="ja-JP" sz="1400" dirty="0">
                <a:latin typeface="+mn-ea"/>
              </a:rPr>
              <a:t>]</a:t>
            </a:r>
          </a:p>
          <a:p>
            <a:pPr marL="180000" lvl="1" indent="0">
              <a:lnSpc>
                <a:spcPct val="110000"/>
              </a:lnSpc>
              <a:buNone/>
            </a:pPr>
            <a:r>
              <a:rPr lang="en-US" altLang="ja-JP" sz="1500" dirty="0">
                <a:latin typeface="+mn-ea"/>
              </a:rPr>
              <a:t>   </a:t>
            </a:r>
          </a:p>
          <a:p>
            <a:pPr>
              <a:lnSpc>
                <a:spcPct val="110000"/>
              </a:lnSpc>
            </a:pPr>
            <a:r>
              <a:rPr lang="en-US" altLang="ja-JP" dirty="0">
                <a:latin typeface="+mn-ea"/>
              </a:rPr>
              <a:t>ITA</a:t>
            </a:r>
            <a:r>
              <a:rPr lang="ja-JP" altLang="en-US" dirty="0">
                <a:latin typeface="+mn-ea"/>
              </a:rPr>
              <a:t>をインストール</a:t>
            </a:r>
            <a:endParaRPr lang="en-US" altLang="ja-JP" dirty="0">
              <a:latin typeface="+mn-ea"/>
            </a:endParaRPr>
          </a:p>
          <a:p>
            <a:pPr marL="541338" lvl="1" indent="-361950">
              <a:lnSpc>
                <a:spcPct val="110000"/>
              </a:lnSpc>
              <a:buFont typeface="+mj-lt"/>
              <a:buAutoNum type="arabicPeriod"/>
            </a:pPr>
            <a:r>
              <a:rPr lang="en-US" altLang="ja-JP" sz="1800" dirty="0">
                <a:latin typeface="+mn-ea"/>
              </a:rPr>
              <a:t>ITA</a:t>
            </a:r>
            <a:r>
              <a:rPr lang="ja-JP" altLang="en-US" sz="1800" dirty="0">
                <a:latin typeface="+mn-ea"/>
              </a:rPr>
              <a:t>のバージョンは</a:t>
            </a:r>
            <a:r>
              <a:rPr lang="en-US" altLang="ja-JP" sz="1800" dirty="0">
                <a:latin typeface="+mn-ea"/>
              </a:rPr>
              <a:t>1.9.0/1.10.1/1.10.2</a:t>
            </a:r>
            <a:r>
              <a:rPr lang="ja-JP" altLang="en-US" sz="1800" dirty="0">
                <a:latin typeface="+mn-ea"/>
              </a:rPr>
              <a:t>をインストールしてください。</a:t>
            </a:r>
            <a:endParaRPr lang="en-US" altLang="ja-JP" sz="1800" dirty="0">
              <a:latin typeface="+mn-ea"/>
            </a:endParaRPr>
          </a:p>
          <a:p>
            <a:pPr marL="541338" lvl="1" indent="-361950">
              <a:lnSpc>
                <a:spcPct val="110000"/>
              </a:lnSpc>
              <a:buFont typeface="+mj-lt"/>
              <a:buAutoNum type="arabicPeriod"/>
            </a:pPr>
            <a:r>
              <a:rPr lang="ja-JP" altLang="en-US" sz="1800" dirty="0">
                <a:latin typeface="+mn-ea"/>
              </a:rPr>
              <a:t>インストール手順は以下ドキュメントを参照ください。</a:t>
            </a:r>
            <a:endParaRPr lang="en-US" altLang="ja-JP" sz="1800" dirty="0">
              <a:latin typeface="+mn-ea"/>
            </a:endParaRPr>
          </a:p>
          <a:p>
            <a:pPr marL="179996" lvl="1" indent="0">
              <a:lnSpc>
                <a:spcPct val="110000"/>
              </a:lnSpc>
              <a:buNone/>
            </a:pPr>
            <a:r>
              <a:rPr lang="en-US" altLang="ja-JP" sz="1400" dirty="0">
                <a:latin typeface="+mn-ea"/>
              </a:rPr>
              <a:t>    </a:t>
            </a:r>
            <a:r>
              <a:rPr lang="en-US" altLang="ja-JP" sz="1400" dirty="0">
                <a:latin typeface="+mn-ea"/>
                <a:hlinkClick r:id="rId3"/>
              </a:rPr>
              <a:t>https://exastro-suite.github.io/it-automation-docs/learn_ja.html</a:t>
            </a:r>
            <a:r>
              <a:rPr lang="en-US" altLang="ja-JP" sz="1400" dirty="0">
                <a:latin typeface="+mn-ea"/>
              </a:rPr>
              <a:t> [Exastro IT Automation </a:t>
            </a:r>
            <a:r>
              <a:rPr lang="ja-JP" altLang="en-US" sz="1400" dirty="0">
                <a:latin typeface="+mn-ea"/>
              </a:rPr>
              <a:t>を導入しよう</a:t>
            </a:r>
            <a:r>
              <a:rPr lang="en-US" altLang="ja-JP" sz="1400" dirty="0">
                <a:latin typeface="+mn-ea"/>
              </a:rPr>
              <a:t>]</a:t>
            </a:r>
          </a:p>
          <a:p>
            <a:pPr marL="179996" lvl="1" indent="0">
              <a:lnSpc>
                <a:spcPct val="110000"/>
              </a:lnSpc>
              <a:buNone/>
            </a:pPr>
            <a:r>
              <a:rPr lang="ja-JP" altLang="en-US" sz="1500" dirty="0">
                <a:latin typeface="+mn-ea"/>
              </a:rPr>
              <a:t>　　</a:t>
            </a:r>
            <a:endParaRPr lang="en-US" altLang="ja-JP" sz="1500" dirty="0">
              <a:latin typeface="+mn-ea"/>
            </a:endParaRPr>
          </a:p>
        </p:txBody>
      </p:sp>
    </p:spTree>
    <p:extLst>
      <p:ext uri="{BB962C8B-B14F-4D97-AF65-F5344CB8AC3E}">
        <p14:creationId xmlns:p14="http://schemas.microsoft.com/office/powerpoint/2010/main" val="3480664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2.3</a:t>
            </a:r>
            <a:r>
              <a:rPr lang="ja-JP" altLang="en-US" dirty="0"/>
              <a:t> </a:t>
            </a:r>
            <a:r>
              <a:rPr lang="en-US" altLang="ja-JP" dirty="0">
                <a:latin typeface="+mn-ea"/>
              </a:rPr>
              <a:t>Playbook</a:t>
            </a:r>
            <a:r>
              <a:rPr lang="ja-JP" altLang="en-US" dirty="0">
                <a:latin typeface="+mn-ea"/>
              </a:rPr>
              <a:t>利用</a:t>
            </a:r>
            <a:r>
              <a:rPr lang="ja-JP" altLang="en-US" dirty="0"/>
              <a:t>の準備</a:t>
            </a:r>
            <a:endParaRPr kumimoji="1" lang="ja-JP" altLang="en-US" dirty="0"/>
          </a:p>
        </p:txBody>
      </p:sp>
      <p:sp>
        <p:nvSpPr>
          <p:cNvPr id="3" name="コンテンツ プレースホルダー 2"/>
          <p:cNvSpPr>
            <a:spLocks noGrp="1"/>
          </p:cNvSpPr>
          <p:nvPr>
            <p:ph sz="quarter" idx="10"/>
          </p:nvPr>
        </p:nvSpPr>
        <p:spPr>
          <a:xfrm>
            <a:off x="216812" y="764630"/>
            <a:ext cx="11713301" cy="2880400"/>
          </a:xfrm>
        </p:spPr>
        <p:txBody>
          <a:bodyPr>
            <a:noAutofit/>
          </a:bodyPr>
          <a:lstStyle/>
          <a:p>
            <a:r>
              <a:rPr lang="en-US" altLang="ja-JP" dirty="0">
                <a:latin typeface="+mn-ea"/>
              </a:rPr>
              <a:t>Playbook</a:t>
            </a:r>
            <a:r>
              <a:rPr lang="ja-JP" altLang="en-US" dirty="0">
                <a:latin typeface="+mn-ea"/>
              </a:rPr>
              <a:t>利用の準備</a:t>
            </a:r>
            <a:endParaRPr lang="en-US" altLang="ja-JP" dirty="0">
              <a:latin typeface="+mn-ea"/>
            </a:endParaRPr>
          </a:p>
          <a:p>
            <a:pPr marL="702900" lvl="2" indent="-342900">
              <a:buFont typeface="+mj-lt"/>
              <a:buAutoNum type="arabicPeriod"/>
            </a:pPr>
            <a:r>
              <a:rPr lang="en-US" altLang="ja-JP" sz="1800" dirty="0">
                <a:latin typeface="+mn-ea"/>
              </a:rPr>
              <a:t>ITA</a:t>
            </a:r>
            <a:r>
              <a:rPr lang="ja-JP" altLang="en-US" sz="1800" dirty="0">
                <a:latin typeface="+mn-ea"/>
              </a:rPr>
              <a:t>がインストールされたサーバに</a:t>
            </a:r>
            <a:r>
              <a:rPr lang="en-US" altLang="ja-JP" sz="1800" dirty="0" err="1">
                <a:latin typeface="+mn-ea"/>
              </a:rPr>
              <a:t>Teraterm</a:t>
            </a:r>
            <a:r>
              <a:rPr lang="ja-JP" altLang="en-US" sz="1800" dirty="0">
                <a:latin typeface="+mn-ea"/>
              </a:rPr>
              <a:t>でログインする。</a:t>
            </a:r>
            <a:endParaRPr lang="en-US" altLang="ja-JP" sz="1800" dirty="0">
              <a:latin typeface="+mn-ea"/>
            </a:endParaRPr>
          </a:p>
          <a:p>
            <a:pPr marL="702900" lvl="2" indent="-342900">
              <a:buFont typeface="+mj-lt"/>
              <a:buAutoNum type="arabicPeriod"/>
            </a:pPr>
            <a:r>
              <a:rPr lang="en-US" altLang="ja-JP" sz="1800" dirty="0">
                <a:latin typeface="+mn-ea"/>
              </a:rPr>
              <a:t>Root</a:t>
            </a:r>
            <a:r>
              <a:rPr lang="ja-JP" altLang="en-US" sz="1800" dirty="0">
                <a:latin typeface="+mn-ea"/>
              </a:rPr>
              <a:t>ユーザになる。</a:t>
            </a:r>
            <a:endParaRPr lang="en-US" altLang="ja-JP" sz="1800" dirty="0">
              <a:latin typeface="+mn-ea"/>
            </a:endParaRPr>
          </a:p>
          <a:p>
            <a:pPr marL="702900" lvl="2" indent="-342900">
              <a:buFont typeface="+mj-lt"/>
              <a:buAutoNum type="arabicPeriod"/>
            </a:pPr>
            <a:r>
              <a:rPr lang="ja-JP" altLang="en-US" sz="1800" dirty="0">
                <a:latin typeface="+mn-ea"/>
              </a:rPr>
              <a:t>「</a:t>
            </a:r>
            <a:r>
              <a:rPr lang="en-US" altLang="ja-JP" sz="1800" dirty="0" err="1">
                <a:latin typeface="+mn-ea"/>
              </a:rPr>
              <a:t>ansible</a:t>
            </a:r>
            <a:r>
              <a:rPr lang="en-US" altLang="ja-JP" sz="1800" dirty="0">
                <a:latin typeface="+mn-ea"/>
              </a:rPr>
              <a:t>-galaxy collection install </a:t>
            </a:r>
            <a:r>
              <a:rPr lang="en-US" altLang="ja-JP" sz="1800" dirty="0" err="1">
                <a:latin typeface="+mn-ea"/>
              </a:rPr>
              <a:t>servicenow.servicenow</a:t>
            </a:r>
            <a:r>
              <a:rPr lang="ja-JP" altLang="en-US" sz="1800" dirty="0">
                <a:latin typeface="+mn-ea"/>
              </a:rPr>
              <a:t>」を実行する。</a:t>
            </a:r>
            <a:endParaRPr lang="en-US" altLang="ja-JP" sz="1800" dirty="0">
              <a:latin typeface="+mn-ea"/>
            </a:endParaRPr>
          </a:p>
          <a:p>
            <a:pPr marL="702900" lvl="2" indent="-342900">
              <a:buFont typeface="+mj-lt"/>
              <a:buAutoNum type="arabicPeriod"/>
            </a:pPr>
            <a:r>
              <a:rPr lang="ja-JP" altLang="en-US" sz="1800" dirty="0">
                <a:latin typeface="+mn-ea"/>
              </a:rPr>
              <a:t>「</a:t>
            </a:r>
            <a:r>
              <a:rPr lang="en-US" altLang="ja-JP" sz="1800" dirty="0" err="1">
                <a:latin typeface="+mn-ea"/>
              </a:rPr>
              <a:t>ansible</a:t>
            </a:r>
            <a:r>
              <a:rPr lang="en-US" altLang="ja-JP" sz="1800" dirty="0">
                <a:latin typeface="+mn-ea"/>
              </a:rPr>
              <a:t>-galaxy collection list</a:t>
            </a:r>
            <a:r>
              <a:rPr lang="ja-JP" altLang="en-US" sz="1800" dirty="0">
                <a:latin typeface="+mn-ea"/>
              </a:rPr>
              <a:t>」を実行し、図</a:t>
            </a:r>
            <a:r>
              <a:rPr lang="en-US" altLang="ja-JP" sz="1800" dirty="0">
                <a:latin typeface="+mn-ea"/>
              </a:rPr>
              <a:t>1</a:t>
            </a:r>
            <a:r>
              <a:rPr lang="ja-JP" altLang="en-US" sz="1800" dirty="0">
                <a:latin typeface="+mn-ea"/>
              </a:rPr>
              <a:t>のように表示されていることを確認する。</a:t>
            </a:r>
            <a:endParaRPr lang="en-US" altLang="ja-JP" sz="1800" dirty="0">
              <a:latin typeface="+mn-ea"/>
            </a:endParaRPr>
          </a:p>
          <a:p>
            <a:pPr marL="702900" lvl="2" indent="-342900">
              <a:buFont typeface="+mj-lt"/>
              <a:buAutoNum type="arabicPeriod"/>
            </a:pPr>
            <a:r>
              <a:rPr lang="ja-JP" altLang="en-US" sz="1800" dirty="0">
                <a:latin typeface="+mn-ea"/>
              </a:rPr>
              <a:t>「</a:t>
            </a:r>
            <a:r>
              <a:rPr lang="en-US" altLang="ja-JP" sz="1800" dirty="0">
                <a:latin typeface="+mn-ea"/>
              </a:rPr>
              <a:t>pip3 install </a:t>
            </a:r>
            <a:r>
              <a:rPr lang="en-US" altLang="ja-JP" sz="1800" dirty="0" err="1">
                <a:latin typeface="+mn-ea"/>
              </a:rPr>
              <a:t>pysnow</a:t>
            </a:r>
            <a:r>
              <a:rPr lang="ja-JP" altLang="en-US" sz="1800" dirty="0">
                <a:latin typeface="+mn-ea"/>
              </a:rPr>
              <a:t>」を実行する。</a:t>
            </a:r>
            <a:endParaRPr lang="en-US" altLang="ja-JP" sz="1800" dirty="0">
              <a:latin typeface="+mn-ea"/>
            </a:endParaRPr>
          </a:p>
          <a:p>
            <a:pPr marL="702900" lvl="2" indent="-342900">
              <a:buFont typeface="+mj-lt"/>
              <a:buAutoNum type="arabicPeriod"/>
            </a:pPr>
            <a:r>
              <a:rPr lang="ja-JP" altLang="en-US" sz="1800" dirty="0">
                <a:latin typeface="+mn-ea"/>
              </a:rPr>
              <a:t>「</a:t>
            </a:r>
            <a:r>
              <a:rPr lang="en-US" altLang="ja-JP" sz="1800" dirty="0">
                <a:latin typeface="+mn-ea"/>
              </a:rPr>
              <a:t>pip3</a:t>
            </a:r>
            <a:r>
              <a:rPr lang="ja-JP" altLang="en-US" sz="1800" dirty="0">
                <a:latin typeface="+mn-ea"/>
              </a:rPr>
              <a:t> </a:t>
            </a:r>
            <a:r>
              <a:rPr lang="en-US" altLang="ja-JP" sz="1800" dirty="0">
                <a:latin typeface="+mn-ea"/>
              </a:rPr>
              <a:t>list</a:t>
            </a:r>
            <a:r>
              <a:rPr lang="ja-JP" altLang="en-US" sz="1800" dirty="0">
                <a:latin typeface="+mn-ea"/>
              </a:rPr>
              <a:t>」を実行し、図</a:t>
            </a:r>
            <a:r>
              <a:rPr lang="en-US" altLang="ja-JP" sz="1800" dirty="0">
                <a:latin typeface="+mn-ea"/>
              </a:rPr>
              <a:t>2</a:t>
            </a:r>
            <a:r>
              <a:rPr lang="ja-JP" altLang="en-US" sz="1800" dirty="0" err="1">
                <a:latin typeface="+mn-ea"/>
              </a:rPr>
              <a:t>のように</a:t>
            </a:r>
            <a:r>
              <a:rPr lang="ja-JP" altLang="en-US" sz="1800" dirty="0">
                <a:latin typeface="+mn-ea"/>
              </a:rPr>
              <a:t>表示されていることを確認する。</a:t>
            </a:r>
            <a:endParaRPr lang="en-US" altLang="ja-JP" sz="1800" dirty="0">
              <a:latin typeface="+mn-ea"/>
            </a:endParaRPr>
          </a:p>
          <a:p>
            <a:pPr marL="360000" lvl="2" indent="0">
              <a:buNone/>
            </a:pPr>
            <a:endParaRPr lang="en-US" altLang="ja-JP" dirty="0">
              <a:latin typeface="+mn-ea"/>
            </a:endParaRPr>
          </a:p>
        </p:txBody>
      </p:sp>
      <p:sp>
        <p:nvSpPr>
          <p:cNvPr id="9" name="正方形/長方形 8"/>
          <p:cNvSpPr/>
          <p:nvPr/>
        </p:nvSpPr>
        <p:spPr>
          <a:xfrm>
            <a:off x="551230" y="3997481"/>
            <a:ext cx="5760800" cy="2462213"/>
          </a:xfrm>
          <a:prstGeom prst="rect">
            <a:avLst/>
          </a:prstGeom>
          <a:solidFill>
            <a:schemeClr val="tx1"/>
          </a:solidFill>
        </p:spPr>
        <p:txBody>
          <a:bodyPr wrap="square">
            <a:spAutoFit/>
          </a:bodyPr>
          <a:lstStyle/>
          <a:p>
            <a:r>
              <a:rPr lang="ja-JP" altLang="en-US" sz="1400" dirty="0">
                <a:solidFill>
                  <a:schemeClr val="bg1"/>
                </a:solidFill>
              </a:rPr>
              <a:t>[root@ホスト名 ~]# ansible-galaxy collection list</a:t>
            </a:r>
          </a:p>
          <a:p>
            <a:r>
              <a:rPr lang="ja-JP" altLang="en-US" sz="1400" dirty="0">
                <a:solidFill>
                  <a:schemeClr val="bg1"/>
                </a:solidFill>
              </a:rPr>
              <a:t># /usr/local/lib/python3.6/site-packages/ansible_collections</a:t>
            </a:r>
          </a:p>
          <a:p>
            <a:r>
              <a:rPr lang="ja-JP" altLang="en-US" sz="1400" dirty="0">
                <a:solidFill>
                  <a:schemeClr val="bg1"/>
                </a:solidFill>
              </a:rPr>
              <a:t>Collection                    Version</a:t>
            </a:r>
          </a:p>
          <a:p>
            <a:r>
              <a:rPr lang="ja-JP" altLang="en-US" sz="1400" dirty="0">
                <a:solidFill>
                  <a:schemeClr val="bg1"/>
                </a:solidFill>
              </a:rPr>
              <a:t>----------------------------- -------</a:t>
            </a:r>
          </a:p>
          <a:p>
            <a:r>
              <a:rPr lang="ja-JP" altLang="en-US" sz="1400" dirty="0">
                <a:solidFill>
                  <a:schemeClr val="bg1"/>
                </a:solidFill>
              </a:rPr>
              <a:t>amazon.aws                    1.5.１</a:t>
            </a:r>
          </a:p>
          <a:p>
            <a:r>
              <a:rPr lang="ja-JP" altLang="en-US" sz="1400" dirty="0">
                <a:solidFill>
                  <a:schemeClr val="bg1"/>
                </a:solidFill>
              </a:rPr>
              <a:t>～ 略 ～</a:t>
            </a:r>
          </a:p>
          <a:p>
            <a:endParaRPr lang="ja-JP" altLang="en-US" sz="1400" dirty="0">
              <a:solidFill>
                <a:schemeClr val="bg1"/>
              </a:solidFill>
            </a:endParaRPr>
          </a:p>
          <a:p>
            <a:r>
              <a:rPr lang="ja-JP" altLang="en-US" sz="1400" dirty="0">
                <a:solidFill>
                  <a:schemeClr val="bg1"/>
                </a:solidFill>
              </a:rPr>
              <a:t># /root/.ansible/collections/ansible_collections</a:t>
            </a:r>
          </a:p>
          <a:p>
            <a:r>
              <a:rPr lang="ja-JP" altLang="en-US" sz="1400" dirty="0">
                <a:solidFill>
                  <a:schemeClr val="bg1"/>
                </a:solidFill>
              </a:rPr>
              <a:t>Collection            Version</a:t>
            </a:r>
          </a:p>
          <a:p>
            <a:r>
              <a:rPr lang="ja-JP" altLang="en-US" sz="1400" dirty="0">
                <a:solidFill>
                  <a:schemeClr val="bg1"/>
                </a:solidFill>
              </a:rPr>
              <a:t>--------------------- -------</a:t>
            </a:r>
          </a:p>
          <a:p>
            <a:r>
              <a:rPr lang="ja-JP" altLang="en-US" sz="1400" dirty="0">
                <a:solidFill>
                  <a:srgbClr val="FF0000"/>
                </a:solidFill>
              </a:rPr>
              <a:t>servicenow.servicenow </a:t>
            </a:r>
            <a:r>
              <a:rPr lang="ja-JP" altLang="en-US" sz="1400" dirty="0">
                <a:solidFill>
                  <a:schemeClr val="bg1"/>
                </a:solidFill>
              </a:rPr>
              <a:t>1.0.6</a:t>
            </a:r>
          </a:p>
        </p:txBody>
      </p:sp>
      <p:sp>
        <p:nvSpPr>
          <p:cNvPr id="10" name="正方形/長方形 9"/>
          <p:cNvSpPr/>
          <p:nvPr/>
        </p:nvSpPr>
        <p:spPr>
          <a:xfrm>
            <a:off x="7032130" y="4005081"/>
            <a:ext cx="2880400" cy="1384995"/>
          </a:xfrm>
          <a:prstGeom prst="rect">
            <a:avLst/>
          </a:prstGeom>
          <a:solidFill>
            <a:schemeClr val="tx1"/>
          </a:solidFill>
        </p:spPr>
        <p:txBody>
          <a:bodyPr wrap="square">
            <a:spAutoFit/>
          </a:bodyPr>
          <a:lstStyle/>
          <a:p>
            <a:r>
              <a:rPr lang="ja-JP" altLang="en-US" sz="1400" dirty="0">
                <a:solidFill>
                  <a:schemeClr val="bg1"/>
                </a:solidFill>
              </a:rPr>
              <a:t>[root@ホスト名 ~]# pip3 list</a:t>
            </a:r>
          </a:p>
          <a:p>
            <a:r>
              <a:rPr lang="ja-JP" altLang="en-US" sz="1400" dirty="0">
                <a:solidFill>
                  <a:schemeClr val="bg1"/>
                </a:solidFill>
              </a:rPr>
              <a:t>Package           Version</a:t>
            </a:r>
          </a:p>
          <a:p>
            <a:r>
              <a:rPr lang="ja-JP" altLang="en-US" sz="1400" dirty="0">
                <a:solidFill>
                  <a:schemeClr val="bg1"/>
                </a:solidFill>
              </a:rPr>
              <a:t>----------------- ---------</a:t>
            </a:r>
          </a:p>
          <a:p>
            <a:r>
              <a:rPr lang="ja-JP" altLang="en-US" sz="1400" dirty="0">
                <a:solidFill>
                  <a:schemeClr val="bg1"/>
                </a:solidFill>
              </a:rPr>
              <a:t>ansible           4.0.0</a:t>
            </a:r>
          </a:p>
          <a:p>
            <a:r>
              <a:rPr lang="ja-JP" altLang="en-US" sz="1400" dirty="0">
                <a:solidFill>
                  <a:schemeClr val="bg1"/>
                </a:solidFill>
              </a:rPr>
              <a:t>～ 略 ～</a:t>
            </a:r>
            <a:endParaRPr lang="en-US" altLang="ja-JP" sz="1400" dirty="0">
              <a:solidFill>
                <a:schemeClr val="bg1"/>
              </a:solidFill>
            </a:endParaRPr>
          </a:p>
          <a:p>
            <a:r>
              <a:rPr lang="ja-JP" altLang="en-US" sz="1400" dirty="0">
                <a:solidFill>
                  <a:srgbClr val="FF0000"/>
                </a:solidFill>
              </a:rPr>
              <a:t>pysnow            </a:t>
            </a:r>
            <a:r>
              <a:rPr lang="ja-JP" altLang="en-US" sz="1400" dirty="0">
                <a:solidFill>
                  <a:schemeClr val="bg1"/>
                </a:solidFill>
              </a:rPr>
              <a:t>0.7.17</a:t>
            </a:r>
            <a:endParaRPr lang="en-US" altLang="ja-JP" sz="1400" dirty="0">
              <a:solidFill>
                <a:schemeClr val="bg1"/>
              </a:solidFill>
            </a:endParaRPr>
          </a:p>
        </p:txBody>
      </p:sp>
      <p:sp>
        <p:nvSpPr>
          <p:cNvPr id="11" name="コンテンツ プレースホルダー 2"/>
          <p:cNvSpPr txBox="1">
            <a:spLocks/>
          </p:cNvSpPr>
          <p:nvPr/>
        </p:nvSpPr>
        <p:spPr bwMode="gray">
          <a:xfrm>
            <a:off x="551230" y="3634750"/>
            <a:ext cx="792110" cy="288040"/>
          </a:xfrm>
          <a:prstGeom prst="rect">
            <a:avLst/>
          </a:prstGeom>
        </p:spPr>
        <p:txBody>
          <a:bodyPr vert="horz" lIns="91440" tIns="45720" rIns="91440" bIns="45720" rtlCol="0">
            <a:noAutofit/>
          </a:bodyPr>
          <a:lst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lang="ja-JP" altLang="en-US" sz="2000" b="0" noProof="0" dirty="0" smtClean="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lang="ja-JP" altLang="en-US" sz="1600" b="0" noProof="0" dirty="0" smtClean="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lang="ja-JP" altLang="en-US" sz="1400" b="0" noProof="0" dirty="0" smtClean="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lang="ja-JP" altLang="en-US" sz="1200" b="0" noProof="0" dirty="0" smtClean="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a:lstStyle>
          <a:p>
            <a:pPr marL="0" indent="0">
              <a:buNone/>
            </a:pPr>
            <a:r>
              <a:rPr lang="ja-JP" altLang="en-US" sz="1600" u="sng" kern="0" dirty="0"/>
              <a:t>図</a:t>
            </a:r>
            <a:r>
              <a:rPr lang="en-US" altLang="ja-JP" sz="1600" u="sng" kern="0" dirty="0"/>
              <a:t>1</a:t>
            </a:r>
          </a:p>
        </p:txBody>
      </p:sp>
      <p:sp>
        <p:nvSpPr>
          <p:cNvPr id="12" name="コンテンツ プレースホルダー 2"/>
          <p:cNvSpPr txBox="1">
            <a:spLocks/>
          </p:cNvSpPr>
          <p:nvPr/>
        </p:nvSpPr>
        <p:spPr bwMode="gray">
          <a:xfrm>
            <a:off x="7032130" y="3645030"/>
            <a:ext cx="792110" cy="288040"/>
          </a:xfrm>
          <a:prstGeom prst="rect">
            <a:avLst/>
          </a:prstGeom>
        </p:spPr>
        <p:txBody>
          <a:bodyPr vert="horz" lIns="91440" tIns="45720" rIns="91440" bIns="45720" rtlCol="0">
            <a:noAutofit/>
          </a:bodyPr>
          <a:lst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lang="ja-JP" altLang="en-US" sz="2000" b="0" noProof="0" dirty="0" smtClean="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lang="ja-JP" altLang="en-US" sz="1600" b="0" noProof="0" dirty="0" smtClean="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lang="ja-JP" altLang="en-US" sz="1400" b="0" noProof="0" dirty="0" smtClean="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lang="ja-JP" altLang="en-US" sz="1200" b="0" noProof="0" dirty="0" smtClean="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a:lstStyle>
          <a:p>
            <a:pPr marL="0" indent="0">
              <a:buNone/>
            </a:pPr>
            <a:r>
              <a:rPr lang="ja-JP" altLang="en-US" sz="1600" u="sng" kern="0" dirty="0"/>
              <a:t>図</a:t>
            </a:r>
            <a:r>
              <a:rPr lang="en-US" altLang="ja-JP" sz="1600" u="sng" kern="0" dirty="0"/>
              <a:t>2</a:t>
            </a:r>
          </a:p>
        </p:txBody>
      </p:sp>
    </p:spTree>
    <p:extLst>
      <p:ext uri="{BB962C8B-B14F-4D97-AF65-F5344CB8AC3E}">
        <p14:creationId xmlns:p14="http://schemas.microsoft.com/office/powerpoint/2010/main" val="3678017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14F121-E7AB-4DEB-9CA7-BEB01BB159FC}"/>
              </a:ext>
            </a:extLst>
          </p:cNvPr>
          <p:cNvSpPr>
            <a:spLocks noGrp="1"/>
          </p:cNvSpPr>
          <p:nvPr>
            <p:ph type="title"/>
          </p:nvPr>
        </p:nvSpPr>
        <p:spPr/>
        <p:txBody>
          <a:bodyPr/>
          <a:lstStyle/>
          <a:p>
            <a:r>
              <a:rPr lang="en-US" altLang="ja-JP" dirty="0"/>
              <a:t>2.4</a:t>
            </a:r>
            <a:r>
              <a:rPr lang="ja-JP" altLang="en-US" dirty="0"/>
              <a:t> </a:t>
            </a:r>
            <a:r>
              <a:rPr lang="en-US" altLang="ja-JP" dirty="0" err="1"/>
              <a:t>ServiceNow</a:t>
            </a:r>
            <a:r>
              <a:rPr lang="ja-JP" altLang="en-US" dirty="0"/>
              <a:t>連携モデルのインポート</a:t>
            </a:r>
            <a:endParaRPr kumimoji="1" lang="ja-JP" altLang="en-US" dirty="0"/>
          </a:p>
        </p:txBody>
      </p:sp>
      <p:sp>
        <p:nvSpPr>
          <p:cNvPr id="3" name="コンテンツ プレースホルダー 2">
            <a:extLst>
              <a:ext uri="{FF2B5EF4-FFF2-40B4-BE49-F238E27FC236}">
                <a16:creationId xmlns:a16="http://schemas.microsoft.com/office/drawing/2014/main" id="{8E343FC1-15D2-4EF5-B6EE-B3B69288F4BC}"/>
              </a:ext>
            </a:extLst>
          </p:cNvPr>
          <p:cNvSpPr>
            <a:spLocks noGrp="1"/>
          </p:cNvSpPr>
          <p:nvPr>
            <p:ph sz="quarter" idx="10"/>
          </p:nvPr>
        </p:nvSpPr>
        <p:spPr>
          <a:xfrm>
            <a:off x="239350" y="836712"/>
            <a:ext cx="11713301" cy="2952338"/>
          </a:xfrm>
        </p:spPr>
        <p:txBody>
          <a:bodyPr/>
          <a:lstStyle/>
          <a:p>
            <a:pPr marL="179705" indent="-179705"/>
            <a:r>
              <a:rPr lang="en-US" altLang="ja-JP" dirty="0" err="1">
                <a:ea typeface="+mn-lt"/>
                <a:cs typeface="+mn-lt"/>
              </a:rPr>
              <a:t>ServiceNow</a:t>
            </a:r>
            <a:r>
              <a:rPr lang="ja-JP" altLang="en-US" dirty="0">
                <a:ea typeface="+mn-lt"/>
                <a:cs typeface="+mn-lt"/>
              </a:rPr>
              <a:t>連携モデルの</a:t>
            </a:r>
            <a:r>
              <a:rPr lang="ja-JP" altLang="ja-JP" dirty="0">
                <a:ea typeface="+mn-lt"/>
                <a:cs typeface="+mn-lt"/>
              </a:rPr>
              <a:t>導入ファイル</a:t>
            </a:r>
            <a:r>
              <a:rPr lang="ja-JP" altLang="en-US" dirty="0">
                <a:ea typeface="+mn-lt"/>
                <a:cs typeface="+mn-lt"/>
              </a:rPr>
              <a:t>の</a:t>
            </a:r>
            <a:r>
              <a:rPr lang="ja-JP" altLang="ja-JP" dirty="0">
                <a:ea typeface="+mn-lt"/>
                <a:cs typeface="+mn-lt"/>
              </a:rPr>
              <a:t>ダウンロード</a:t>
            </a:r>
            <a:endParaRPr lang="en-US" altLang="ja-JP" dirty="0">
              <a:ea typeface="+mn-lt"/>
              <a:cs typeface="+mn-lt"/>
            </a:endParaRPr>
          </a:p>
          <a:p>
            <a:pPr marL="176213" indent="0">
              <a:buNone/>
            </a:pPr>
            <a:r>
              <a:rPr lang="en-US" altLang="ja-JP" dirty="0"/>
              <a:t>GitHub</a:t>
            </a:r>
            <a:r>
              <a:rPr lang="ja-JP" altLang="en-US" dirty="0"/>
              <a:t>から</a:t>
            </a:r>
            <a:r>
              <a:rPr lang="en-US" altLang="ja-JP" dirty="0" err="1"/>
              <a:t>ServiceNow</a:t>
            </a:r>
            <a:r>
              <a:rPr lang="ja-JP" altLang="en-US" dirty="0"/>
              <a:t>連携モデルの導入ファイル</a:t>
            </a:r>
            <a:r>
              <a:rPr lang="en-US" altLang="ja-JP" dirty="0"/>
              <a:t>(.</a:t>
            </a:r>
            <a:r>
              <a:rPr lang="en-US" altLang="ja-JP" dirty="0" err="1"/>
              <a:t>kym</a:t>
            </a:r>
            <a:r>
              <a:rPr lang="en-US" altLang="ja-JP" dirty="0"/>
              <a:t>)</a:t>
            </a:r>
            <a:r>
              <a:rPr lang="ja-JP" altLang="en-US" dirty="0"/>
              <a:t>をダウンロードします。</a:t>
            </a:r>
          </a:p>
          <a:p>
            <a:pPr marL="176213" indent="0">
              <a:buNone/>
            </a:pPr>
            <a:r>
              <a:rPr lang="ja-JP" altLang="ja-JP" dirty="0">
                <a:ea typeface="+mn-lt"/>
                <a:cs typeface="+mn-lt"/>
              </a:rPr>
              <a:t>URL:</a:t>
            </a:r>
            <a:r>
              <a:rPr lang="en-US" altLang="ja-JP" dirty="0">
                <a:ea typeface="+mn-lt"/>
                <a:cs typeface="+mn-lt"/>
              </a:rPr>
              <a:t> </a:t>
            </a:r>
            <a:r>
              <a:rPr lang="ja-JP" altLang="ja-JP" dirty="0">
                <a:ea typeface="+mn-lt"/>
                <a:cs typeface="+mn-lt"/>
                <a:hlinkClick r:id="rId2"/>
              </a:rPr>
              <a:t>https://</a:t>
            </a:r>
            <a:r>
              <a:rPr lang="en-US" altLang="ja-JP" dirty="0">
                <a:ea typeface="+mn-lt"/>
                <a:cs typeface="+mn-lt"/>
                <a:hlinkClick r:id="rId3"/>
              </a:rPr>
              <a:t>github.com/</a:t>
            </a:r>
            <a:r>
              <a:rPr lang="en-US" altLang="ja-JP" dirty="0" err="1">
                <a:ea typeface="+mn-lt"/>
                <a:cs typeface="+mn-lt"/>
                <a:hlinkClick r:id="rId3"/>
              </a:rPr>
              <a:t>exastro</a:t>
            </a:r>
            <a:r>
              <a:rPr lang="en-US" altLang="ja-JP" dirty="0">
                <a:ea typeface="+mn-lt"/>
                <a:cs typeface="+mn-lt"/>
                <a:hlinkClick r:id="rId3"/>
              </a:rPr>
              <a:t>-suite/</a:t>
            </a:r>
            <a:r>
              <a:rPr lang="en-US" altLang="ja-JP" dirty="0" err="1">
                <a:ea typeface="+mn-lt"/>
                <a:cs typeface="+mn-lt"/>
                <a:hlinkClick r:id="rId3"/>
              </a:rPr>
              <a:t>SettingSamples-ServiceNow</a:t>
            </a:r>
            <a:r>
              <a:rPr lang="en-US" altLang="ja-JP" dirty="0">
                <a:ea typeface="+mn-lt"/>
                <a:cs typeface="+mn-lt"/>
                <a:hlinkClick r:id="rId3"/>
              </a:rPr>
              <a:t>/releases</a:t>
            </a:r>
            <a:endParaRPr lang="en-US" altLang="ja-JP" dirty="0">
              <a:ea typeface="+mn-lt"/>
              <a:cs typeface="+mn-lt"/>
            </a:endParaRPr>
          </a:p>
          <a:p>
            <a:pPr marL="0" indent="0">
              <a:buNone/>
            </a:pPr>
            <a:endParaRPr lang="ja-JP" altLang="ja-JP" dirty="0">
              <a:ea typeface="+mn-lt"/>
              <a:cs typeface="+mn-lt"/>
            </a:endParaRPr>
          </a:p>
          <a:p>
            <a:pPr marL="179705" indent="-179705"/>
            <a:r>
              <a:rPr lang="ja-JP" altLang="en-US" dirty="0"/>
              <a:t>ダウンロードしたファイルを</a:t>
            </a:r>
            <a:r>
              <a:rPr lang="en-US" altLang="ja-JP" dirty="0"/>
              <a:t>ITA</a:t>
            </a:r>
            <a:r>
              <a:rPr lang="ja-JP" altLang="en-US" dirty="0"/>
              <a:t>にインポート</a:t>
            </a:r>
            <a:endParaRPr lang="en-US" altLang="ja-JP" dirty="0"/>
          </a:p>
          <a:p>
            <a:pPr marL="174625" indent="0">
              <a:buNone/>
            </a:pPr>
            <a:r>
              <a:rPr lang="ja-JP" altLang="en-US" dirty="0"/>
              <a:t>導入ファイルを</a:t>
            </a:r>
            <a:r>
              <a:rPr lang="en-US" altLang="ja-JP" dirty="0"/>
              <a:t>Exastro</a:t>
            </a:r>
            <a:r>
              <a:rPr lang="ja-JP" altLang="en-US" dirty="0"/>
              <a:t>の「エクスポート</a:t>
            </a:r>
            <a:r>
              <a:rPr lang="en-US" altLang="ja-JP" dirty="0"/>
              <a:t>/</a:t>
            </a:r>
            <a:r>
              <a:rPr lang="ja-JP" altLang="en-US" dirty="0"/>
              <a:t>インポート」機能を使って</a:t>
            </a:r>
            <a:r>
              <a:rPr lang="en-US" altLang="ja-JP" dirty="0"/>
              <a:t>ITA</a:t>
            </a:r>
            <a:r>
              <a:rPr lang="ja-JP" altLang="en-US" dirty="0"/>
              <a:t>へインポートします。</a:t>
            </a:r>
            <a:endParaRPr lang="en-US" altLang="ja-JP" dirty="0"/>
          </a:p>
          <a:p>
            <a:pPr marL="174625" indent="0">
              <a:buNone/>
            </a:pPr>
            <a:r>
              <a:rPr lang="ja-JP" altLang="en-US" sz="1600" dirty="0"/>
              <a:t>「エクスポート</a:t>
            </a:r>
            <a:r>
              <a:rPr lang="en-US" altLang="ja-JP" sz="1600" dirty="0"/>
              <a:t>/</a:t>
            </a:r>
            <a:r>
              <a:rPr lang="ja-JP" altLang="en-US" sz="1600" dirty="0"/>
              <a:t>インポート」機能はコミュニティサイトの </a:t>
            </a:r>
            <a:r>
              <a:rPr lang="en-US" altLang="ja-JP" sz="1600" dirty="0">
                <a:hlinkClick r:id="rId4"/>
              </a:rPr>
              <a:t>ITA_</a:t>
            </a:r>
            <a:r>
              <a:rPr lang="ja-JP" altLang="en-US" sz="1600" dirty="0">
                <a:hlinkClick r:id="rId4"/>
              </a:rPr>
              <a:t>利用手順マニュアル エクスポート</a:t>
            </a:r>
            <a:r>
              <a:rPr lang="en-US" altLang="ja-JP" sz="1600" dirty="0">
                <a:hlinkClick r:id="rId4"/>
              </a:rPr>
              <a:t>/</a:t>
            </a:r>
            <a:r>
              <a:rPr lang="ja-JP" altLang="en-US" sz="1600" dirty="0">
                <a:hlinkClick r:id="rId4"/>
              </a:rPr>
              <a:t>インポート</a:t>
            </a:r>
            <a:r>
              <a:rPr lang="en-US" altLang="ja-JP" sz="1600" dirty="0"/>
              <a:t> </a:t>
            </a:r>
            <a:r>
              <a:rPr lang="ja-JP" altLang="en-US" sz="1600" dirty="0"/>
              <a:t>に記載されています</a:t>
            </a:r>
            <a:r>
              <a:rPr lang="ja-JP" altLang="ja-JP" sz="1600" dirty="0"/>
              <a:t>。</a:t>
            </a:r>
          </a:p>
          <a:p>
            <a:pPr marL="179705" indent="-179705"/>
            <a:endParaRPr lang="en-US" altLang="ja-JP" dirty="0"/>
          </a:p>
          <a:p>
            <a:pPr marL="179705" indent="-179705"/>
            <a:endParaRPr lang="ja-JP" altLang="en-US" dirty="0"/>
          </a:p>
        </p:txBody>
      </p:sp>
      <p:sp>
        <p:nvSpPr>
          <p:cNvPr id="4" name="コンテンツ プレースホルダー 2"/>
          <p:cNvSpPr txBox="1">
            <a:spLocks/>
          </p:cNvSpPr>
          <p:nvPr/>
        </p:nvSpPr>
        <p:spPr bwMode="gray">
          <a:xfrm>
            <a:off x="239350" y="3567865"/>
            <a:ext cx="11771836" cy="949394"/>
          </a:xfrm>
          <a:prstGeom prst="rect">
            <a:avLst/>
          </a:prstGeom>
        </p:spPr>
        <p:txBody>
          <a:bodyPr vert="horz" lIns="91440" tIns="45720" rIns="91440" bIns="45720" rtlCol="0">
            <a:noAutofit/>
          </a:bodyPr>
          <a:lst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lang="ja-JP" altLang="en-US" sz="2000" b="0" noProof="0" dirty="0" smtClean="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lang="ja-JP" altLang="en-US" sz="1600" b="0" noProof="0" dirty="0" smtClean="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lang="ja-JP" altLang="en-US" sz="1400" b="0" noProof="0" dirty="0" smtClean="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lang="ja-JP" altLang="en-US" sz="1200" b="0" noProof="0" dirty="0" smtClean="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a:lstStyle>
          <a:p>
            <a:pPr marL="180000" lvl="1" indent="0">
              <a:buNone/>
            </a:pPr>
            <a:r>
              <a:rPr lang="ja-JP" altLang="en-US" kern="0" dirty="0">
                <a:solidFill>
                  <a:srgbClr val="000000"/>
                </a:solidFill>
              </a:rPr>
              <a:t>インポートが完了したらログアウトし、</a:t>
            </a:r>
            <a:r>
              <a:rPr lang="ja-JP" altLang="en-US" kern="0" dirty="0">
                <a:solidFill>
                  <a:srgbClr val="FF0000"/>
                </a:solidFill>
              </a:rPr>
              <a:t>ユーザー</a:t>
            </a:r>
            <a:r>
              <a:rPr lang="en-US" altLang="ja-JP" kern="0" dirty="0">
                <a:solidFill>
                  <a:srgbClr val="FF0000"/>
                </a:solidFill>
              </a:rPr>
              <a:t>ID</a:t>
            </a:r>
            <a:r>
              <a:rPr lang="ja-JP" altLang="en-US" kern="0" dirty="0">
                <a:solidFill>
                  <a:srgbClr val="FF0000"/>
                </a:solidFill>
              </a:rPr>
              <a:t>「</a:t>
            </a:r>
            <a:r>
              <a:rPr lang="en-US" altLang="ja-JP" kern="0" dirty="0" err="1">
                <a:solidFill>
                  <a:srgbClr val="FF0000"/>
                </a:solidFill>
              </a:rPr>
              <a:t>servicenow</a:t>
            </a:r>
            <a:r>
              <a:rPr lang="en-US" altLang="ja-JP" kern="0" dirty="0">
                <a:solidFill>
                  <a:srgbClr val="FF0000"/>
                </a:solidFill>
              </a:rPr>
              <a:t>-user</a:t>
            </a:r>
            <a:r>
              <a:rPr lang="ja-JP" altLang="en-US" kern="0" dirty="0">
                <a:solidFill>
                  <a:srgbClr val="FF0000"/>
                </a:solidFill>
              </a:rPr>
              <a:t>」パスワード「</a:t>
            </a:r>
            <a:r>
              <a:rPr lang="en-US" altLang="ja-JP" kern="0" dirty="0">
                <a:solidFill>
                  <a:srgbClr val="FF0000"/>
                </a:solidFill>
              </a:rPr>
              <a:t>password</a:t>
            </a:r>
            <a:r>
              <a:rPr lang="ja-JP" altLang="en-US" kern="0" dirty="0">
                <a:solidFill>
                  <a:srgbClr val="FF0000"/>
                </a:solidFill>
              </a:rPr>
              <a:t>」で再ログイン</a:t>
            </a:r>
            <a:r>
              <a:rPr lang="ja-JP" altLang="en-US" kern="0" dirty="0">
                <a:solidFill>
                  <a:srgbClr val="000000"/>
                </a:solidFill>
              </a:rPr>
              <a:t>します。</a:t>
            </a:r>
            <a:endParaRPr lang="en-US" altLang="ja-JP" kern="0" dirty="0">
              <a:solidFill>
                <a:srgbClr val="000000"/>
              </a:solidFill>
            </a:endParaRPr>
          </a:p>
          <a:p>
            <a:pPr marL="180000" lvl="1" indent="0">
              <a:buNone/>
            </a:pPr>
            <a:r>
              <a:rPr lang="ja-JP" altLang="en-US" kern="0" dirty="0">
                <a:solidFill>
                  <a:srgbClr val="000000"/>
                </a:solidFill>
              </a:rPr>
              <a:t>初回ログイン時はパスワード変更画面に遷移するのでパスワードを変更してください。</a:t>
            </a:r>
            <a:endParaRPr lang="en-US" altLang="ja-JP" kern="0" dirty="0">
              <a:solidFill>
                <a:srgbClr val="000000"/>
              </a:solidFill>
            </a:endParaRPr>
          </a:p>
          <a:p>
            <a:pPr marL="180000" lvl="1" indent="0">
              <a:buNone/>
            </a:pPr>
            <a:r>
              <a:rPr lang="ja-JP" altLang="en-US" kern="0" dirty="0">
                <a:solidFill>
                  <a:srgbClr val="000000"/>
                </a:solidFill>
              </a:rPr>
              <a:t>ユーザー「</a:t>
            </a:r>
            <a:r>
              <a:rPr lang="en-US" altLang="ja-JP" kern="0" dirty="0" err="1">
                <a:solidFill>
                  <a:srgbClr val="000000"/>
                </a:solidFill>
              </a:rPr>
              <a:t>servicenow</a:t>
            </a:r>
            <a:r>
              <a:rPr lang="en-US" altLang="ja-JP" kern="0" dirty="0">
                <a:solidFill>
                  <a:srgbClr val="000000"/>
                </a:solidFill>
              </a:rPr>
              <a:t>-user</a:t>
            </a:r>
            <a:r>
              <a:rPr lang="ja-JP" altLang="en-US" kern="0" dirty="0">
                <a:solidFill>
                  <a:srgbClr val="000000"/>
                </a:solidFill>
              </a:rPr>
              <a:t>」で表示されるメインメニューは以下の通りです。</a:t>
            </a:r>
            <a:endParaRPr lang="en-US" altLang="ja-JP" kern="0" dirty="0">
              <a:solidFill>
                <a:srgbClr val="000000"/>
              </a:solidFill>
            </a:endParaRPr>
          </a:p>
        </p:txBody>
      </p:sp>
      <p:pic>
        <p:nvPicPr>
          <p:cNvPr id="5" name="図 4"/>
          <p:cNvPicPr>
            <a:picLocks noChangeAspect="1"/>
          </p:cNvPicPr>
          <p:nvPr/>
        </p:nvPicPr>
        <p:blipFill rotWithShape="1">
          <a:blip r:embed="rId5"/>
          <a:srcRect b="43281"/>
          <a:stretch/>
        </p:blipFill>
        <p:spPr>
          <a:xfrm>
            <a:off x="551230" y="4941210"/>
            <a:ext cx="4472731" cy="1538271"/>
          </a:xfrm>
          <a:prstGeom prst="rect">
            <a:avLst/>
          </a:prstGeom>
        </p:spPr>
      </p:pic>
    </p:spTree>
    <p:extLst>
      <p:ext uri="{BB962C8B-B14F-4D97-AF65-F5344CB8AC3E}">
        <p14:creationId xmlns:p14="http://schemas.microsoft.com/office/powerpoint/2010/main" val="31467497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A3437193-8C8F-4E50-A15C-157C78E3C803}"/>
              </a:ext>
            </a:extLst>
          </p:cNvPr>
          <p:cNvPicPr>
            <a:picLocks noChangeAspect="1"/>
          </p:cNvPicPr>
          <p:nvPr/>
        </p:nvPicPr>
        <p:blipFill>
          <a:blip r:embed="rId2"/>
          <a:stretch>
            <a:fillRect/>
          </a:stretch>
        </p:blipFill>
        <p:spPr>
          <a:xfrm>
            <a:off x="267940" y="1363394"/>
            <a:ext cx="9211961" cy="4563112"/>
          </a:xfrm>
          <a:prstGeom prst="rect">
            <a:avLst/>
          </a:prstGeom>
        </p:spPr>
      </p:pic>
      <p:sp>
        <p:nvSpPr>
          <p:cNvPr id="4" name="タイトル 3">
            <a:extLst>
              <a:ext uri="{FF2B5EF4-FFF2-40B4-BE49-F238E27FC236}">
                <a16:creationId xmlns:a16="http://schemas.microsoft.com/office/drawing/2014/main" id="{8BA84B80-6008-458B-90C3-B47FB1B2A9EE}"/>
              </a:ext>
            </a:extLst>
          </p:cNvPr>
          <p:cNvSpPr>
            <a:spLocks noGrp="1"/>
          </p:cNvSpPr>
          <p:nvPr>
            <p:ph type="title"/>
          </p:nvPr>
        </p:nvSpPr>
        <p:spPr/>
        <p:txBody>
          <a:bodyPr>
            <a:normAutofit/>
          </a:bodyPr>
          <a:lstStyle/>
          <a:p>
            <a:r>
              <a:rPr lang="en-US" altLang="ja-JP" dirty="0"/>
              <a:t>2.5 </a:t>
            </a:r>
            <a:r>
              <a:rPr lang="ja-JP" altLang="en-US" dirty="0"/>
              <a:t>グローバル変数管理</a:t>
            </a:r>
            <a:endParaRPr kumimoji="1" lang="ja-JP" altLang="en-US" dirty="0"/>
          </a:p>
        </p:txBody>
      </p:sp>
      <p:sp>
        <p:nvSpPr>
          <p:cNvPr id="3" name="コンテンツ プレースホルダー 2">
            <a:extLst>
              <a:ext uri="{FF2B5EF4-FFF2-40B4-BE49-F238E27FC236}">
                <a16:creationId xmlns:a16="http://schemas.microsoft.com/office/drawing/2014/main" id="{C0E69539-097B-47BF-B558-CBEB73C48BC3}"/>
              </a:ext>
            </a:extLst>
          </p:cNvPr>
          <p:cNvSpPr txBox="1">
            <a:spLocks/>
          </p:cNvSpPr>
          <p:nvPr/>
        </p:nvSpPr>
        <p:spPr>
          <a:xfrm>
            <a:off x="239350" y="836712"/>
            <a:ext cx="11713301" cy="5616476"/>
          </a:xfrm>
          <a:prstGeom prst="rect">
            <a:avLst/>
          </a:prstGeom>
        </p:spPr>
        <p:txBody>
          <a:bodyPr/>
          <a:lstStyle>
            <a:lvl1pPr marL="180000" indent="-180000" algn="l" rtl="0" eaLnBrk="1" fontAlgn="base" hangingPunct="1">
              <a:spcBef>
                <a:spcPts val="500"/>
              </a:spcBef>
              <a:spcAft>
                <a:spcPct val="0"/>
              </a:spcAft>
              <a:buClr>
                <a:schemeClr val="accent6"/>
              </a:buClr>
              <a:buFont typeface="Arial" panose="020B0604020202020204" pitchFamily="34" charset="0"/>
              <a:buChar char="▌"/>
              <a:defRPr kumimoji="1" sz="2000" b="0">
                <a:solidFill>
                  <a:schemeClr val="tx1"/>
                </a:solidFill>
                <a:latin typeface="+mn-lt"/>
                <a:ea typeface="+mn-ea"/>
                <a:cs typeface="+mn-cs"/>
              </a:defRPr>
            </a:lvl1pPr>
            <a:lvl2pPr marL="360000" indent="-180000" algn="l" rtl="0" eaLnBrk="1" fontAlgn="base" hangingPunct="1">
              <a:spcBef>
                <a:spcPts val="500"/>
              </a:spcBef>
              <a:spcAft>
                <a:spcPct val="0"/>
              </a:spcAft>
              <a:buClr>
                <a:schemeClr val="accent6"/>
              </a:buClr>
              <a:buFont typeface="Wingdings" pitchFamily="2" charset="2"/>
              <a:buChar char="l"/>
              <a:defRPr kumimoji="1" sz="1600" b="0">
                <a:solidFill>
                  <a:schemeClr val="tx1"/>
                </a:solidFill>
                <a:latin typeface="+mn-lt"/>
                <a:ea typeface="+mn-ea"/>
              </a:defRPr>
            </a:lvl2pPr>
            <a:lvl3pPr marL="468000" indent="-108000" algn="l" rtl="0" eaLnBrk="1" fontAlgn="base" hangingPunct="1">
              <a:spcBef>
                <a:spcPts val="500"/>
              </a:spcBef>
              <a:spcAft>
                <a:spcPct val="0"/>
              </a:spcAft>
              <a:buClr>
                <a:schemeClr val="accent6"/>
              </a:buClr>
              <a:buFont typeface="Arial" panose="020B0604020202020204" pitchFamily="34" charset="0"/>
              <a:buChar char="•"/>
              <a:defRPr kumimoji="1" sz="1400" b="0">
                <a:solidFill>
                  <a:schemeClr val="tx1"/>
                </a:solidFill>
                <a:latin typeface="+mn-lt"/>
                <a:ea typeface="+mn-ea"/>
              </a:defRPr>
            </a:lvl3pPr>
            <a:lvl4pPr marL="576000" indent="-108000" algn="l" rtl="0" eaLnBrk="1" fontAlgn="base" hangingPunct="1">
              <a:spcBef>
                <a:spcPts val="500"/>
              </a:spcBef>
              <a:spcAft>
                <a:spcPct val="0"/>
              </a:spcAft>
              <a:buClr>
                <a:schemeClr val="accent6"/>
              </a:buClr>
              <a:buFont typeface="Tahoma" pitchFamily="34" charset="0"/>
              <a:buChar char="–"/>
              <a:defRPr kumimoji="1" sz="1200" b="0">
                <a:solidFill>
                  <a:schemeClr val="tx1"/>
                </a:solidFill>
                <a:latin typeface="+mn-lt"/>
                <a:ea typeface="+mn-ea"/>
              </a:defRPr>
            </a:lvl4pPr>
            <a:lvl5pPr marL="735013" indent="-157163" algn="l" rtl="0" eaLnBrk="1" fontAlgn="base" hangingPunct="1">
              <a:spcBef>
                <a:spcPct val="20000"/>
              </a:spcBef>
              <a:spcAft>
                <a:spcPct val="0"/>
              </a:spcAft>
              <a:buClr>
                <a:schemeClr val="accent6"/>
              </a:buClr>
              <a:buChar char="≫"/>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defTabSz="914400"/>
            <a:r>
              <a:rPr lang="en-US" altLang="ja-JP" kern="0" dirty="0"/>
              <a:t>ServiceNow</a:t>
            </a:r>
            <a:r>
              <a:rPr lang="ja-JP" altLang="en-US" kern="0" dirty="0"/>
              <a:t>連携モデルで使用しているグローバル変数は以下の</a:t>
            </a:r>
            <a:r>
              <a:rPr lang="en-US" altLang="ja-JP" kern="0" dirty="0"/>
              <a:t>4</a:t>
            </a:r>
            <a:r>
              <a:rPr lang="ja-JP" altLang="en-US" kern="0" dirty="0"/>
              <a:t>つです。</a:t>
            </a:r>
            <a:endParaRPr lang="en-US" altLang="ja-JP" kern="0" dirty="0"/>
          </a:p>
        </p:txBody>
      </p:sp>
      <p:graphicFrame>
        <p:nvGraphicFramePr>
          <p:cNvPr id="5" name="表 4">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2824317369"/>
              </p:ext>
            </p:extLst>
          </p:nvPr>
        </p:nvGraphicFramePr>
        <p:xfrm>
          <a:off x="5159870" y="2564880"/>
          <a:ext cx="6929522" cy="3790080"/>
        </p:xfrm>
        <a:graphic>
          <a:graphicData uri="http://schemas.openxmlformats.org/drawingml/2006/table">
            <a:tbl>
              <a:tblPr firstRow="1" bandRow="1">
                <a:tableStyleId>{93296810-A885-4BE3-A3E7-6D5BEEA58F35}</a:tableStyleId>
              </a:tblPr>
              <a:tblGrid>
                <a:gridCol w="2016000">
                  <a:extLst>
                    <a:ext uri="{9D8B030D-6E8A-4147-A177-3AD203B41FA5}">
                      <a16:colId xmlns:a16="http://schemas.microsoft.com/office/drawing/2014/main" val="1884901537"/>
                    </a:ext>
                  </a:extLst>
                </a:gridCol>
                <a:gridCol w="4913522">
                  <a:extLst>
                    <a:ext uri="{9D8B030D-6E8A-4147-A177-3AD203B41FA5}">
                      <a16:colId xmlns:a16="http://schemas.microsoft.com/office/drawing/2014/main" val="2768844600"/>
                    </a:ext>
                  </a:extLst>
                </a:gridCol>
              </a:tblGrid>
              <a:tr h="30041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300418">
                <a:tc>
                  <a:txBody>
                    <a:bodyPr/>
                    <a:lstStyle/>
                    <a:p>
                      <a:pPr algn="ctr"/>
                      <a:r>
                        <a:rPr kumimoji="1" lang="en-US" altLang="ja-JP" sz="1200" dirty="0"/>
                        <a:t>GBL_AUTHORIZATION</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a:t>ITA</a:t>
                      </a:r>
                      <a:r>
                        <a:rPr kumimoji="1" lang="ja-JP" altLang="en-US" sz="1200" dirty="0"/>
                        <a:t>への</a:t>
                      </a:r>
                      <a:r>
                        <a:rPr kumimoji="1" lang="en-US" altLang="ja-JP" sz="1200" dirty="0"/>
                        <a:t>REST</a:t>
                      </a:r>
                      <a:r>
                        <a:rPr kumimoji="1" lang="ja-JP" altLang="en-US" sz="1200" dirty="0"/>
                        <a:t>時に利用する認証情報</a:t>
                      </a:r>
                      <a:endParaRPr kumimoji="1" lang="en-US" altLang="ja-JP" sz="1200" dirty="0"/>
                    </a:p>
                    <a:p>
                      <a:pPr algn="ctr"/>
                      <a:r>
                        <a:rPr kumimoji="1" lang="ja-JP" altLang="en-US" sz="1200" dirty="0"/>
                        <a:t>デフォルトでは「</a:t>
                      </a:r>
                      <a:r>
                        <a:rPr kumimoji="1" lang="en-US" altLang="ja-JP" sz="1200" u="none" strike="noStrike" kern="1200" dirty="0" err="1">
                          <a:solidFill>
                            <a:schemeClr val="dk1"/>
                          </a:solidFill>
                          <a:effectLst/>
                          <a:latin typeface="+mn-lt"/>
                          <a:ea typeface="+mn-ea"/>
                          <a:cs typeface="+mn-cs"/>
                        </a:rPr>
                        <a:t>servicenow-api</a:t>
                      </a:r>
                      <a:r>
                        <a:rPr kumimoji="1" lang="ja-JP" altLang="en-US" sz="1200" dirty="0"/>
                        <a:t>」ユーザを利用するので変更不要</a:t>
                      </a:r>
                      <a:endParaRPr kumimoji="1" lang="en-US" altLang="ja-JP" sz="1200" dirty="0"/>
                    </a:p>
                    <a:p>
                      <a:pPr algn="ctr"/>
                      <a:r>
                        <a:rPr kumimoji="1" lang="en-US" altLang="ja-JP" sz="1200" dirty="0"/>
                        <a:t>※</a:t>
                      </a:r>
                      <a:r>
                        <a:rPr kumimoji="1" lang="ja-JP" altLang="en-US" sz="1200" dirty="0"/>
                        <a:t>変更方法は</a:t>
                      </a:r>
                      <a:r>
                        <a:rPr kumimoji="1" lang="en-US" altLang="ja-JP" sz="1200" dirty="0">
                          <a:hlinkClick r:id="rId3" action="ppaction://hlinksldjump"/>
                        </a:rPr>
                        <a:t>2.6 </a:t>
                      </a:r>
                      <a:r>
                        <a:rPr kumimoji="1" lang="ja-JP" altLang="en-US" sz="1200" dirty="0">
                          <a:hlinkClick r:id="rId3" action="ppaction://hlinksldjump"/>
                        </a:rPr>
                        <a:t>認証情報の設定</a:t>
                      </a:r>
                      <a:r>
                        <a:rPr kumimoji="1" lang="ja-JP" altLang="en-US" sz="1200" dirty="0"/>
                        <a:t>参照</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r h="300418">
                <a:tc>
                  <a:txBody>
                    <a:bodyPr/>
                    <a:lstStyle/>
                    <a:p>
                      <a:pPr algn="ctr"/>
                      <a:r>
                        <a:rPr kumimoji="1" lang="en-US" altLang="ja-JP" sz="1200" dirty="0"/>
                        <a:t>GBL_PROXY</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プロキシサーバを指定</a:t>
                      </a:r>
                    </a:p>
                    <a:p>
                      <a:pPr algn="ctr"/>
                      <a:r>
                        <a:rPr kumimoji="1" lang="en-US" altLang="ja-JP" sz="1200" dirty="0"/>
                        <a:t>[</a:t>
                      </a:r>
                      <a:r>
                        <a:rPr kumimoji="1" lang="ja-JP" altLang="en-US" sz="1200" dirty="0"/>
                        <a:t>例</a:t>
                      </a:r>
                      <a:r>
                        <a:rPr kumimoji="1" lang="en-US" altLang="ja-JP" sz="1200" dirty="0"/>
                        <a:t>]sample.proxy.co.jp:8080</a:t>
                      </a:r>
                    </a:p>
                    <a:p>
                      <a:pPr algn="ctr"/>
                      <a:r>
                        <a:rPr kumimoji="1" lang="ja-JP" altLang="en-US" sz="1200" dirty="0"/>
                        <a:t>利用しない場合：</a:t>
                      </a:r>
                      <a:r>
                        <a:rPr kumimoji="1" lang="en-US" altLang="ja-JP" sz="1200" dirty="0"/>
                        <a:t>OFF</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11602495"/>
                  </a:ext>
                </a:extLst>
              </a:tr>
              <a:tr h="300418">
                <a:tc>
                  <a:txBody>
                    <a:bodyPr/>
                    <a:lstStyle/>
                    <a:p>
                      <a:pPr algn="ctr"/>
                      <a:r>
                        <a:rPr kumimoji="1" lang="en-US" altLang="ja-JP" sz="1200" dirty="0"/>
                        <a:t>GBL_CERTFLAG</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a:t>ON</a:t>
                      </a:r>
                      <a:r>
                        <a:rPr kumimoji="1" lang="ja-JP" altLang="en-US" sz="1200" dirty="0"/>
                        <a:t>：</a:t>
                      </a:r>
                      <a:r>
                        <a:rPr kumimoji="1" lang="en-US" altLang="ja-JP" sz="1200" dirty="0" err="1"/>
                        <a:t>ServiceNow</a:t>
                      </a:r>
                      <a:r>
                        <a:rPr kumimoji="1" lang="ja-JP" altLang="en-US" sz="1200" dirty="0"/>
                        <a:t>への</a:t>
                      </a:r>
                      <a:r>
                        <a:rPr kumimoji="1" lang="en-US" altLang="ja-JP" sz="1200" dirty="0"/>
                        <a:t>Rest</a:t>
                      </a:r>
                      <a:r>
                        <a:rPr kumimoji="1" lang="ja-JP" altLang="en-US" sz="1200" dirty="0"/>
                        <a:t>で証明書認証を回避する。</a:t>
                      </a:r>
                    </a:p>
                    <a:p>
                      <a:pPr algn="ctr"/>
                      <a:r>
                        <a:rPr kumimoji="1" lang="en-US" altLang="ja-JP" sz="1200" dirty="0"/>
                        <a:t>OFF</a:t>
                      </a:r>
                      <a:r>
                        <a:rPr kumimoji="1" lang="ja-JP" altLang="en-US" sz="1200" dirty="0"/>
                        <a:t>：</a:t>
                      </a:r>
                      <a:r>
                        <a:rPr kumimoji="1" lang="en-US" altLang="ja-JP" sz="1200" dirty="0" err="1"/>
                        <a:t>ServiceNow</a:t>
                      </a:r>
                      <a:r>
                        <a:rPr kumimoji="1" lang="ja-JP" altLang="en-US" sz="1200" dirty="0"/>
                        <a:t>への</a:t>
                      </a:r>
                      <a:r>
                        <a:rPr kumimoji="1" lang="en-US" altLang="ja-JP" sz="1200" dirty="0"/>
                        <a:t>Rest</a:t>
                      </a:r>
                      <a:r>
                        <a:rPr kumimoji="1" lang="ja-JP" altLang="en-US" sz="1200" dirty="0"/>
                        <a:t>で証明書認証を有効にする。</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02877540"/>
                  </a:ext>
                </a:extLst>
              </a:tr>
              <a:tr h="300418">
                <a:tc>
                  <a:txBody>
                    <a:bodyPr/>
                    <a:lstStyle/>
                    <a:p>
                      <a:pPr algn="ctr"/>
                      <a:r>
                        <a:rPr kumimoji="1" lang="en-US" altLang="ja-JP" sz="1200" dirty="0"/>
                        <a:t>GBL_DELETE_EXECUTE</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連携データが</a:t>
                      </a:r>
                      <a:r>
                        <a:rPr kumimoji="1" lang="en-US" altLang="ja-JP" sz="1200" dirty="0"/>
                        <a:t>ITA</a:t>
                      </a:r>
                      <a:r>
                        <a:rPr kumimoji="1" lang="ja-JP" altLang="en-US" sz="1200" dirty="0"/>
                        <a:t>になく、</a:t>
                      </a:r>
                      <a:r>
                        <a:rPr kumimoji="1" lang="en-US" altLang="ja-JP" sz="1200" dirty="0" err="1"/>
                        <a:t>ServiceNow</a:t>
                      </a:r>
                      <a:r>
                        <a:rPr kumimoji="1" lang="ja-JP" altLang="en-US" sz="1200" dirty="0"/>
                        <a:t>にある場合に</a:t>
                      </a:r>
                    </a:p>
                    <a:p>
                      <a:pPr algn="ctr"/>
                      <a:r>
                        <a:rPr kumimoji="1" lang="en-US" altLang="ja-JP" sz="1200" dirty="0" err="1"/>
                        <a:t>ServiceNow</a:t>
                      </a:r>
                      <a:r>
                        <a:rPr kumimoji="1" lang="ja-JP" altLang="en-US" sz="1200" dirty="0"/>
                        <a:t>側のデータを削除するかを決める。</a:t>
                      </a:r>
                    </a:p>
                    <a:p>
                      <a:pPr algn="ctr"/>
                      <a:r>
                        <a:rPr kumimoji="1" lang="en-US" altLang="ja-JP" sz="1200" dirty="0"/>
                        <a:t>ON </a:t>
                      </a:r>
                      <a:r>
                        <a:rPr kumimoji="1" lang="ja-JP" altLang="en-US" sz="1200" dirty="0"/>
                        <a:t>：削除</a:t>
                      </a:r>
                    </a:p>
                    <a:p>
                      <a:pPr algn="ctr"/>
                      <a:r>
                        <a:rPr kumimoji="1" lang="en-US" altLang="ja-JP" sz="1200" dirty="0"/>
                        <a:t>OFF</a:t>
                      </a:r>
                      <a:r>
                        <a:rPr kumimoji="1" lang="ja-JP" altLang="en-US" sz="1200" dirty="0"/>
                        <a:t>：無視</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20192155"/>
                  </a:ext>
                </a:extLst>
              </a:tr>
              <a:tr h="300418">
                <a:tc>
                  <a:txBody>
                    <a:bodyPr/>
                    <a:lstStyle/>
                    <a:p>
                      <a:pPr algn="ctr"/>
                      <a:r>
                        <a:rPr kumimoji="1" lang="en-US" altLang="ja-JP" sz="1200" dirty="0"/>
                        <a:t>GBL_MAX_RECORDS</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削除フラグが</a:t>
                      </a:r>
                      <a:r>
                        <a:rPr kumimoji="1" lang="en-US" altLang="ja-JP" sz="1200" dirty="0"/>
                        <a:t>ON</a:t>
                      </a:r>
                      <a:r>
                        <a:rPr kumimoji="1" lang="ja-JP" altLang="en-US" sz="1200" dirty="0"/>
                        <a:t>の場合に</a:t>
                      </a:r>
                      <a:r>
                        <a:rPr kumimoji="1" lang="en-US" altLang="ja-JP" sz="1200" dirty="0"/>
                        <a:t>ServiceNow</a:t>
                      </a:r>
                      <a:r>
                        <a:rPr kumimoji="1" lang="ja-JP" altLang="en-US" sz="1200" dirty="0"/>
                        <a:t>から取得してくるレコード数を指定する。</a:t>
                      </a:r>
                    </a:p>
                    <a:p>
                      <a:pPr algn="ctr"/>
                      <a:r>
                        <a:rPr kumimoji="1" lang="en-US" altLang="ja-JP" sz="1200" dirty="0"/>
                        <a:t>ServiceNow</a:t>
                      </a:r>
                      <a:r>
                        <a:rPr kumimoji="1" lang="ja-JP" altLang="en-US" sz="1200" dirty="0"/>
                        <a:t>に登録されているレコード数以上の値を設定する。</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01231655"/>
                  </a:ext>
                </a:extLst>
              </a:tr>
            </a:tbl>
          </a:graphicData>
        </a:graphic>
      </p:graphicFrame>
    </p:spTree>
    <p:extLst>
      <p:ext uri="{BB962C8B-B14F-4D97-AF65-F5344CB8AC3E}">
        <p14:creationId xmlns:p14="http://schemas.microsoft.com/office/powerpoint/2010/main" val="975590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8BA84B80-6008-458B-90C3-B47FB1B2A9EE}"/>
              </a:ext>
            </a:extLst>
          </p:cNvPr>
          <p:cNvSpPr>
            <a:spLocks noGrp="1"/>
          </p:cNvSpPr>
          <p:nvPr>
            <p:ph type="title"/>
          </p:nvPr>
        </p:nvSpPr>
        <p:spPr/>
        <p:txBody>
          <a:bodyPr>
            <a:normAutofit/>
          </a:bodyPr>
          <a:lstStyle/>
          <a:p>
            <a:r>
              <a:rPr lang="en-US" altLang="ja-JP" dirty="0"/>
              <a:t>2.6</a:t>
            </a:r>
            <a:r>
              <a:rPr lang="ja-JP" altLang="en-US" dirty="0"/>
              <a:t> 認証情報の設定</a:t>
            </a:r>
            <a:endParaRPr kumimoji="1" lang="ja-JP" altLang="en-US" dirty="0"/>
          </a:p>
        </p:txBody>
      </p:sp>
      <p:sp>
        <p:nvSpPr>
          <p:cNvPr id="3" name="コンテンツ プレースホルダー 2">
            <a:extLst>
              <a:ext uri="{FF2B5EF4-FFF2-40B4-BE49-F238E27FC236}">
                <a16:creationId xmlns:a16="http://schemas.microsoft.com/office/drawing/2014/main" id="{C0E69539-097B-47BF-B558-CBEB73C48BC3}"/>
              </a:ext>
            </a:extLst>
          </p:cNvPr>
          <p:cNvSpPr txBox="1">
            <a:spLocks/>
          </p:cNvSpPr>
          <p:nvPr/>
        </p:nvSpPr>
        <p:spPr>
          <a:xfrm>
            <a:off x="239350" y="836712"/>
            <a:ext cx="11712001" cy="5360888"/>
          </a:xfrm>
          <a:prstGeom prst="rect">
            <a:avLst/>
          </a:prstGeom>
        </p:spPr>
        <p:txBody>
          <a:bodyPr/>
          <a:lstStyle>
            <a:lvl1pPr marL="180000" indent="-180000" algn="l" rtl="0" eaLnBrk="1" fontAlgn="base" hangingPunct="1">
              <a:spcBef>
                <a:spcPts val="500"/>
              </a:spcBef>
              <a:spcAft>
                <a:spcPct val="0"/>
              </a:spcAft>
              <a:buClr>
                <a:schemeClr val="accent6"/>
              </a:buClr>
              <a:buFont typeface="Arial" panose="020B0604020202020204" pitchFamily="34" charset="0"/>
              <a:buChar char="▌"/>
              <a:defRPr kumimoji="1" sz="2000" b="0">
                <a:solidFill>
                  <a:schemeClr val="tx1"/>
                </a:solidFill>
                <a:latin typeface="+mn-lt"/>
                <a:ea typeface="+mn-ea"/>
                <a:cs typeface="+mn-cs"/>
              </a:defRPr>
            </a:lvl1pPr>
            <a:lvl2pPr marL="360000" indent="-180000" algn="l" rtl="0" eaLnBrk="1" fontAlgn="base" hangingPunct="1">
              <a:spcBef>
                <a:spcPts val="500"/>
              </a:spcBef>
              <a:spcAft>
                <a:spcPct val="0"/>
              </a:spcAft>
              <a:buClr>
                <a:schemeClr val="accent6"/>
              </a:buClr>
              <a:buFont typeface="Wingdings" pitchFamily="2" charset="2"/>
              <a:buChar char="l"/>
              <a:defRPr kumimoji="1" sz="1600" b="0">
                <a:solidFill>
                  <a:schemeClr val="tx1"/>
                </a:solidFill>
                <a:latin typeface="+mn-lt"/>
                <a:ea typeface="+mn-ea"/>
              </a:defRPr>
            </a:lvl2pPr>
            <a:lvl3pPr marL="468000" indent="-108000" algn="l" rtl="0" eaLnBrk="1" fontAlgn="base" hangingPunct="1">
              <a:spcBef>
                <a:spcPts val="500"/>
              </a:spcBef>
              <a:spcAft>
                <a:spcPct val="0"/>
              </a:spcAft>
              <a:buClr>
                <a:schemeClr val="accent6"/>
              </a:buClr>
              <a:buFont typeface="Arial" panose="020B0604020202020204" pitchFamily="34" charset="0"/>
              <a:buChar char="•"/>
              <a:defRPr kumimoji="1" sz="1400" b="0">
                <a:solidFill>
                  <a:schemeClr val="tx1"/>
                </a:solidFill>
                <a:latin typeface="+mn-lt"/>
                <a:ea typeface="+mn-ea"/>
              </a:defRPr>
            </a:lvl3pPr>
            <a:lvl4pPr marL="576000" indent="-108000" algn="l" rtl="0" eaLnBrk="1" fontAlgn="base" hangingPunct="1">
              <a:spcBef>
                <a:spcPts val="500"/>
              </a:spcBef>
              <a:spcAft>
                <a:spcPct val="0"/>
              </a:spcAft>
              <a:buClr>
                <a:schemeClr val="accent6"/>
              </a:buClr>
              <a:buFont typeface="Tahoma" pitchFamily="34" charset="0"/>
              <a:buChar char="–"/>
              <a:defRPr kumimoji="1" sz="1200" b="0">
                <a:solidFill>
                  <a:schemeClr val="tx1"/>
                </a:solidFill>
                <a:latin typeface="+mn-lt"/>
                <a:ea typeface="+mn-ea"/>
              </a:defRPr>
            </a:lvl4pPr>
            <a:lvl5pPr marL="735013" indent="-157163" algn="l" rtl="0" eaLnBrk="1" fontAlgn="base" hangingPunct="1">
              <a:spcBef>
                <a:spcPct val="20000"/>
              </a:spcBef>
              <a:spcAft>
                <a:spcPct val="0"/>
              </a:spcAft>
              <a:buClr>
                <a:schemeClr val="accent6"/>
              </a:buClr>
              <a:buChar char="≫"/>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defTabSz="914400"/>
            <a:r>
              <a:rPr lang="en-US" altLang="ja-JP" dirty="0"/>
              <a:t>ITA</a:t>
            </a:r>
            <a:r>
              <a:rPr lang="ja-JP" altLang="en-US" dirty="0"/>
              <a:t>へ</a:t>
            </a:r>
            <a:r>
              <a:rPr lang="en-US" altLang="ja-JP" dirty="0"/>
              <a:t>REST</a:t>
            </a:r>
            <a:r>
              <a:rPr lang="ja-JP" altLang="en-US" dirty="0"/>
              <a:t>する際の認証情報</a:t>
            </a:r>
            <a:r>
              <a:rPr lang="ja-JP" altLang="en-US" kern="0" dirty="0"/>
              <a:t>を変更する場合下記の手順を行います。</a:t>
            </a:r>
            <a:endParaRPr lang="en-US" altLang="ja-JP" kern="0" dirty="0"/>
          </a:p>
          <a:p>
            <a:pPr marL="637200" lvl="1" indent="-457200" defTabSz="914400">
              <a:buFont typeface="+mj-lt"/>
              <a:buAutoNum type="arabicPeriod"/>
            </a:pPr>
            <a:r>
              <a:rPr lang="en-US" altLang="ja-JP" sz="2000" kern="0" dirty="0"/>
              <a:t>REST</a:t>
            </a:r>
            <a:r>
              <a:rPr lang="ja-JP" altLang="en-US" sz="2000" kern="0" dirty="0"/>
              <a:t>実行用ユーザを作成</a:t>
            </a:r>
            <a:endParaRPr lang="en-US" altLang="ja-JP" sz="2000" kern="0" dirty="0"/>
          </a:p>
          <a:p>
            <a:pPr marL="637200" lvl="1" indent="-457200">
              <a:buFont typeface="+mj-lt"/>
              <a:buAutoNum type="arabicPeriod"/>
            </a:pPr>
            <a:r>
              <a:rPr lang="ja-JP" altLang="en-US" sz="2000" kern="0" dirty="0"/>
              <a:t>ロール・ユーザ紐付管理で作成したユーザと「</a:t>
            </a:r>
            <a:r>
              <a:rPr lang="en-US" altLang="ja-JP" sz="2000" dirty="0">
                <a:solidFill>
                  <a:schemeClr val="dk1"/>
                </a:solidFill>
              </a:rPr>
              <a:t>ServiceNow</a:t>
            </a:r>
            <a:r>
              <a:rPr lang="ja-JP" altLang="en-US" sz="2000" dirty="0">
                <a:solidFill>
                  <a:schemeClr val="dk1"/>
                </a:solidFill>
              </a:rPr>
              <a:t>モデル管理者ロール</a:t>
            </a:r>
            <a:r>
              <a:rPr lang="ja-JP" altLang="en-US" sz="2000" kern="0" dirty="0"/>
              <a:t>」を紐付け</a:t>
            </a:r>
            <a:endParaRPr lang="en-US" altLang="ja-JP" sz="2000" kern="0" dirty="0"/>
          </a:p>
          <a:p>
            <a:pPr marL="637200" lvl="1" indent="-457200" defTabSz="914400">
              <a:buFont typeface="+mj-lt"/>
              <a:buAutoNum type="arabicPeriod"/>
            </a:pPr>
            <a:r>
              <a:rPr lang="ja-JP" altLang="en-US" sz="2000" kern="0" dirty="0"/>
              <a:t>「ログイン</a:t>
            </a:r>
            <a:r>
              <a:rPr lang="en-US" altLang="ja-JP" sz="2000" kern="0" dirty="0"/>
              <a:t>ID</a:t>
            </a:r>
            <a:r>
              <a:rPr lang="ja-JP" altLang="en-US" sz="2000" kern="0" dirty="0"/>
              <a:t>」と「パスワード」を、半角コロン</a:t>
            </a:r>
            <a:r>
              <a:rPr lang="en-US" altLang="ja-JP" sz="2000" kern="0" dirty="0"/>
              <a:t>(:)</a:t>
            </a:r>
            <a:r>
              <a:rPr lang="ja-JP" altLang="en-US" sz="2000" kern="0" dirty="0"/>
              <a:t>で結合して</a:t>
            </a:r>
            <a:r>
              <a:rPr lang="en-US" altLang="ja-JP" sz="2000" kern="0" dirty="0"/>
              <a:t>base64encode</a:t>
            </a:r>
          </a:p>
          <a:p>
            <a:pPr marL="637200" lvl="1" indent="-457200" defTabSz="914400">
              <a:buFont typeface="+mj-lt"/>
              <a:buAutoNum type="arabicPeriod"/>
            </a:pPr>
            <a:r>
              <a:rPr lang="ja-JP" altLang="en-US" sz="2000" dirty="0"/>
              <a:t>「</a:t>
            </a:r>
            <a:r>
              <a:rPr lang="en-US" altLang="ja-JP" sz="2000" dirty="0" err="1"/>
              <a:t>Ansible</a:t>
            </a:r>
            <a:r>
              <a:rPr lang="ja-JP" altLang="en-US" sz="2000" dirty="0"/>
              <a:t>共通」＞「グローバル変数管理」へ移動</a:t>
            </a:r>
            <a:endParaRPr lang="en-US" altLang="ja-JP" sz="2000" dirty="0"/>
          </a:p>
          <a:p>
            <a:pPr marL="637200" lvl="1" indent="-457200" defTabSz="914400">
              <a:buFont typeface="+mj-lt"/>
              <a:buAutoNum type="arabicPeriod"/>
            </a:pPr>
            <a:r>
              <a:rPr lang="ja-JP" altLang="en-US" sz="2000" dirty="0"/>
              <a:t>「グローバル変数名」が“</a:t>
            </a:r>
            <a:r>
              <a:rPr lang="en-US" altLang="ja-JP" sz="2000" dirty="0"/>
              <a:t>GBL_AUTHORIZATION</a:t>
            </a:r>
            <a:r>
              <a:rPr lang="ja-JP" altLang="en-US" sz="2000" dirty="0"/>
              <a:t>“のレコードを更新</a:t>
            </a:r>
            <a:endParaRPr lang="en-US" altLang="ja-JP" sz="2000" dirty="0"/>
          </a:p>
          <a:p>
            <a:pPr marL="637200" lvl="1" indent="-457200" defTabSz="914400">
              <a:buFont typeface="+mj-lt"/>
              <a:buAutoNum type="arabicPeriod"/>
            </a:pPr>
            <a:r>
              <a:rPr lang="ja-JP" altLang="en-US" sz="2000" dirty="0"/>
              <a:t>「具体値」項目に手順</a:t>
            </a:r>
            <a:r>
              <a:rPr lang="en-US" altLang="ja-JP" sz="2000" dirty="0"/>
              <a:t>3</a:t>
            </a:r>
            <a:r>
              <a:rPr lang="ja-JP" altLang="en-US" sz="2000" dirty="0"/>
              <a:t>の値を入力して「更新」ボタンをクリック</a:t>
            </a:r>
            <a:br>
              <a:rPr lang="en-US" altLang="ja-JP" sz="2000" dirty="0"/>
            </a:br>
            <a:r>
              <a:rPr lang="en-US" altLang="ja-JP" sz="2000" dirty="0"/>
              <a:t>※</a:t>
            </a:r>
            <a:r>
              <a:rPr lang="ja-JP" altLang="en-US" sz="2000" dirty="0"/>
              <a:t>各手順の詳細は下記資料をご参照ください。</a:t>
            </a:r>
            <a:br>
              <a:rPr lang="en-US" altLang="ja-JP" sz="2000" dirty="0"/>
            </a:br>
            <a:r>
              <a:rPr lang="ja-JP" altLang="en-US" sz="2000" dirty="0"/>
              <a:t>   </a:t>
            </a:r>
            <a:r>
              <a:rPr lang="en-US" altLang="ja-JP" sz="2000" dirty="0">
                <a:hlinkClick r:id="rId3"/>
              </a:rPr>
              <a:t>ITA</a:t>
            </a:r>
            <a:r>
              <a:rPr lang="ja-JP" altLang="en-US" sz="2000" dirty="0">
                <a:hlinkClick r:id="rId3"/>
              </a:rPr>
              <a:t>利用手順マニュアル</a:t>
            </a:r>
            <a:r>
              <a:rPr lang="en-US" altLang="ja-JP" sz="2000" dirty="0">
                <a:hlinkClick r:id="rId3"/>
              </a:rPr>
              <a:t>_</a:t>
            </a:r>
            <a:r>
              <a:rPr lang="ja-JP" altLang="en-US" sz="2000" dirty="0">
                <a:hlinkClick r:id="rId3"/>
              </a:rPr>
              <a:t>管理コンソール</a:t>
            </a:r>
            <a:br>
              <a:rPr lang="en-US" altLang="ja-JP" sz="2000" dirty="0"/>
            </a:br>
            <a:r>
              <a:rPr lang="ja-JP" altLang="en-US" sz="2000" dirty="0"/>
              <a:t>   </a:t>
            </a:r>
            <a:r>
              <a:rPr lang="en-US" altLang="ja-JP" sz="2000" dirty="0">
                <a:hlinkClick r:id="rId4"/>
              </a:rPr>
              <a:t>ITA</a:t>
            </a:r>
            <a:r>
              <a:rPr lang="ja-JP" altLang="en-US" sz="2000" dirty="0">
                <a:hlinkClick r:id="rId4"/>
              </a:rPr>
              <a:t>利用手順マニュアル</a:t>
            </a:r>
            <a:r>
              <a:rPr lang="en-US" altLang="ja-JP" sz="2000" dirty="0">
                <a:hlinkClick r:id="rId4"/>
              </a:rPr>
              <a:t>_</a:t>
            </a:r>
            <a:r>
              <a:rPr lang="en-US" altLang="ja-JP" sz="2000" dirty="0" err="1">
                <a:hlinkClick r:id="rId4"/>
              </a:rPr>
              <a:t>RestAPI</a:t>
            </a:r>
            <a:endParaRPr lang="en-US" altLang="ja-JP" sz="2000" kern="0" dirty="0"/>
          </a:p>
          <a:p>
            <a:pPr marL="637200" lvl="1" indent="-457200" defTabSz="914400">
              <a:buFont typeface="+mj-lt"/>
              <a:buAutoNum type="arabicPeriod"/>
            </a:pPr>
            <a:endParaRPr lang="en-US" altLang="ja-JP" sz="2000" dirty="0"/>
          </a:p>
          <a:p>
            <a:pPr marL="637200" lvl="1" indent="-457200" defTabSz="914400">
              <a:buFont typeface="+mj-lt"/>
              <a:buAutoNum type="arabicPeriod"/>
            </a:pPr>
            <a:endParaRPr lang="en-US" altLang="ja-JP" kern="0" dirty="0"/>
          </a:p>
        </p:txBody>
      </p:sp>
      <p:pic>
        <p:nvPicPr>
          <p:cNvPr id="2" name="図 1"/>
          <p:cNvPicPr>
            <a:picLocks noChangeAspect="1"/>
          </p:cNvPicPr>
          <p:nvPr/>
        </p:nvPicPr>
        <p:blipFill rotWithShape="1">
          <a:blip r:embed="rId5"/>
          <a:srcRect r="50579"/>
          <a:stretch/>
        </p:blipFill>
        <p:spPr>
          <a:xfrm>
            <a:off x="1199320" y="4591585"/>
            <a:ext cx="7561050" cy="1933845"/>
          </a:xfrm>
          <a:prstGeom prst="rect">
            <a:avLst/>
          </a:prstGeom>
        </p:spPr>
      </p:pic>
      <p:sp>
        <p:nvSpPr>
          <p:cNvPr id="5" name="正方形/長方形 4">
            <a:extLst>
              <a:ext uri="{FF2B5EF4-FFF2-40B4-BE49-F238E27FC236}">
                <a16:creationId xmlns:a16="http://schemas.microsoft.com/office/drawing/2014/main" id="{9DB0A49C-84C1-4EE1-8390-8195C5AC3EC4}"/>
              </a:ext>
            </a:extLst>
          </p:cNvPr>
          <p:cNvSpPr/>
          <p:nvPr/>
        </p:nvSpPr>
        <p:spPr bwMode="auto">
          <a:xfrm>
            <a:off x="3143590" y="5229250"/>
            <a:ext cx="4248590" cy="1221862"/>
          </a:xfrm>
          <a:prstGeom prst="rect">
            <a:avLst/>
          </a:prstGeom>
          <a:noFill/>
          <a:ln w="28575">
            <a:solidFill>
              <a:schemeClr val="accent2">
                <a:lumMod val="60000"/>
                <a:lumOff val="40000"/>
              </a:schemeClr>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6" name="吹き出し: 線 5">
            <a:extLst>
              <a:ext uri="{FF2B5EF4-FFF2-40B4-BE49-F238E27FC236}">
                <a16:creationId xmlns:a16="http://schemas.microsoft.com/office/drawing/2014/main" id="{381C5139-F65E-4660-B73F-095AD2260134}"/>
              </a:ext>
            </a:extLst>
          </p:cNvPr>
          <p:cNvSpPr/>
          <p:nvPr/>
        </p:nvSpPr>
        <p:spPr bwMode="auto">
          <a:xfrm>
            <a:off x="7752230" y="4725179"/>
            <a:ext cx="2304320" cy="432061"/>
          </a:xfrm>
          <a:prstGeom prst="borderCallout1">
            <a:avLst>
              <a:gd name="adj1" fmla="val 29201"/>
              <a:gd name="adj2" fmla="val -3107"/>
              <a:gd name="adj3" fmla="val 117726"/>
              <a:gd name="adj4" fmla="val -23073"/>
            </a:avLst>
          </a:prstGeom>
          <a:solidFill>
            <a:schemeClr val="bg1"/>
          </a:solidFill>
          <a:ln w="28575">
            <a:solidFill>
              <a:schemeClr val="accent2">
                <a:lumMod val="60000"/>
                <a:lumOff val="40000"/>
              </a:schemeClr>
            </a:solidFill>
          </a:ln>
          <a:effectLst>
            <a:glow rad="38100">
              <a:schemeClr val="bg1">
                <a:alpha val="40000"/>
              </a:schemeClr>
            </a:glow>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dirty="0">
                <a:latin typeface="+mn-ea"/>
              </a:rPr>
              <a:t>手順</a:t>
            </a:r>
            <a:r>
              <a:rPr lang="en-US" altLang="ja-JP" dirty="0">
                <a:latin typeface="+mn-ea"/>
              </a:rPr>
              <a:t>3</a:t>
            </a:r>
            <a:r>
              <a:rPr lang="ja-JP" altLang="en-US" dirty="0">
                <a:latin typeface="+mn-ea"/>
              </a:rPr>
              <a:t>の結果を入力</a:t>
            </a:r>
          </a:p>
        </p:txBody>
      </p:sp>
    </p:spTree>
    <p:extLst>
      <p:ext uri="{BB962C8B-B14F-4D97-AF65-F5344CB8AC3E}">
        <p14:creationId xmlns:p14="http://schemas.microsoft.com/office/powerpoint/2010/main" val="4066753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2"/>
          <p:cNvSpPr>
            <a:spLocks noGrp="1"/>
          </p:cNvSpPr>
          <p:nvPr>
            <p:ph type="title"/>
          </p:nvPr>
        </p:nvSpPr>
        <p:spPr>
          <a:xfrm>
            <a:off x="1631380" y="181902"/>
            <a:ext cx="9792000" cy="405683"/>
          </a:xfrm>
        </p:spPr>
        <p:txBody>
          <a:bodyPr/>
          <a:lstStyle/>
          <a:p>
            <a:r>
              <a:rPr kumimoji="1" lang="ja-JP" altLang="en-US" dirty="0"/>
              <a:t>目次</a:t>
            </a:r>
          </a:p>
        </p:txBody>
      </p:sp>
      <p:sp>
        <p:nvSpPr>
          <p:cNvPr id="9" name="テキスト プレースホルダー 3"/>
          <p:cNvSpPr>
            <a:spLocks noGrp="1"/>
          </p:cNvSpPr>
          <p:nvPr>
            <p:ph type="body" sz="quarter" idx="10"/>
          </p:nvPr>
        </p:nvSpPr>
        <p:spPr>
          <a:xfrm>
            <a:off x="1631380" y="604110"/>
            <a:ext cx="10009390" cy="5970600"/>
          </a:xfrm>
        </p:spPr>
        <p:txBody>
          <a:bodyPr vert="horz" wrap="square" lIns="91440" tIns="45720" rIns="91440" bIns="45720" rtlCol="0" anchor="t">
            <a:noAutofit/>
          </a:bodyPr>
          <a:lstStyle/>
          <a:p>
            <a:pPr marL="457200" indent="-457200">
              <a:buFont typeface="+mj-lt"/>
              <a:buAutoNum type="arabicPeriod"/>
            </a:pPr>
            <a:r>
              <a:rPr lang="ja-JP" altLang="en-US" sz="2400" dirty="0"/>
              <a:t>はじめに</a:t>
            </a:r>
            <a:endParaRPr lang="en-US" altLang="ja-JP" sz="2400" dirty="0"/>
          </a:p>
          <a:p>
            <a:pPr marL="637200" lvl="1" indent="-457200">
              <a:buFont typeface="+mj-lt"/>
              <a:buAutoNum type="arabicPeriod"/>
            </a:pPr>
            <a:r>
              <a:rPr lang="ja-JP" altLang="en-US" sz="2000" dirty="0">
                <a:latin typeface="メイリオ"/>
                <a:ea typeface="+mn-lt"/>
              </a:rPr>
              <a:t>はじめに</a:t>
            </a:r>
            <a:endParaRPr lang="en-US" altLang="ja-JP" sz="2000" dirty="0">
              <a:latin typeface="メイリオ"/>
              <a:ea typeface="+mn-lt"/>
            </a:endParaRPr>
          </a:p>
          <a:p>
            <a:pPr marL="637200" lvl="1" indent="-457200">
              <a:buFont typeface="+mj-lt"/>
              <a:buAutoNum type="arabicPeriod"/>
            </a:pPr>
            <a:r>
              <a:rPr lang="ja-JP" altLang="en-US" sz="2000" dirty="0"/>
              <a:t>連携サービスとの動作確認</a:t>
            </a:r>
            <a:endParaRPr lang="en-US" altLang="ja-JP" sz="2000" dirty="0"/>
          </a:p>
          <a:p>
            <a:pPr marL="637200" lvl="1" indent="-457200">
              <a:buFont typeface="+mj-lt"/>
              <a:buAutoNum type="arabicPeriod"/>
            </a:pPr>
            <a:r>
              <a:rPr lang="ja-JP" altLang="en-US" sz="2000" dirty="0"/>
              <a:t>連携対象メニューのオペレーション名と</a:t>
            </a:r>
            <a:r>
              <a:rPr lang="en-US" altLang="ja-JP" sz="2000" dirty="0" err="1"/>
              <a:t>sys_id</a:t>
            </a:r>
            <a:r>
              <a:rPr lang="ja-JP" altLang="en-US" sz="2000" dirty="0"/>
              <a:t>の関係について</a:t>
            </a:r>
            <a:endParaRPr lang="en-US" altLang="ja-JP" sz="2000" dirty="0"/>
          </a:p>
          <a:p>
            <a:pPr marL="637200" lvl="1" indent="-457200">
              <a:buFont typeface="+mj-lt"/>
              <a:buAutoNum type="arabicPeriod"/>
            </a:pPr>
            <a:r>
              <a:rPr lang="ja-JP" altLang="en-US" sz="2000" dirty="0"/>
              <a:t>オペレーションについて</a:t>
            </a:r>
            <a:endParaRPr lang="en-US" altLang="ja-JP" sz="2000" dirty="0"/>
          </a:p>
          <a:p>
            <a:pPr marL="637200" lvl="1" indent="-457200">
              <a:buFont typeface="+mj-lt"/>
              <a:buAutoNum type="arabicPeriod"/>
            </a:pPr>
            <a:r>
              <a:rPr lang="ja-JP" altLang="en-US" sz="2000" dirty="0"/>
              <a:t>連携対象となるレコードについて</a:t>
            </a:r>
            <a:endParaRPr lang="en-US" altLang="ja-JP" sz="2000" dirty="0"/>
          </a:p>
          <a:p>
            <a:pPr lvl="1"/>
            <a:endParaRPr lang="en-US" altLang="ja-JP" dirty="0">
              <a:latin typeface="メイリオ"/>
              <a:ea typeface="+mn-lt"/>
            </a:endParaRPr>
          </a:p>
          <a:p>
            <a:pPr marL="457200" indent="-457200">
              <a:buFont typeface="+mj-lt"/>
              <a:buAutoNum type="arabicPeriod"/>
            </a:pPr>
            <a:r>
              <a:rPr lang="en-US" altLang="ja-JP" sz="2400" dirty="0" err="1">
                <a:latin typeface="Meiryo"/>
                <a:ea typeface="+mn-lt"/>
              </a:rPr>
              <a:t>ServiceNow</a:t>
            </a:r>
            <a:r>
              <a:rPr lang="ja-JP" altLang="en-US" sz="2400" dirty="0">
                <a:latin typeface="Meiryo"/>
                <a:ea typeface="+mn-lt"/>
              </a:rPr>
              <a:t>連携モデル</a:t>
            </a:r>
            <a:r>
              <a:rPr lang="ja-JP" altLang="en-US" sz="2400" dirty="0">
                <a:ea typeface="+mn-lt"/>
                <a:cs typeface="+mn-lt"/>
              </a:rPr>
              <a:t>を使う準備</a:t>
            </a:r>
            <a:endParaRPr lang="en-US" altLang="ja-JP" sz="2400" dirty="0">
              <a:ea typeface="+mn-lt"/>
              <a:cs typeface="+mn-lt"/>
            </a:endParaRPr>
          </a:p>
          <a:p>
            <a:pPr marL="637200" lvl="1" indent="-457200">
              <a:buFont typeface="+mj-lt"/>
              <a:buAutoNum type="arabicPeriod"/>
            </a:pPr>
            <a:r>
              <a:rPr lang="en-US" altLang="ja-JP" sz="2000" dirty="0" err="1">
                <a:latin typeface="+mn-ea"/>
              </a:rPr>
              <a:t>ServiceNow</a:t>
            </a:r>
            <a:r>
              <a:rPr lang="ja-JP" altLang="en-US" sz="2000" dirty="0">
                <a:latin typeface="+mn-ea"/>
              </a:rPr>
              <a:t>連携用ユーザの準備</a:t>
            </a:r>
            <a:endParaRPr lang="en-US" altLang="ja-JP" sz="2000" dirty="0"/>
          </a:p>
          <a:p>
            <a:pPr marL="637200" lvl="1" indent="-457200">
              <a:buFont typeface="+mj-lt"/>
              <a:buAutoNum type="arabicPeriod"/>
            </a:pPr>
            <a:r>
              <a:rPr lang="en-US" altLang="ja-JP" sz="2000" dirty="0"/>
              <a:t>ITA</a:t>
            </a:r>
            <a:r>
              <a:rPr lang="ja-JP" altLang="en-US" sz="2000" dirty="0"/>
              <a:t>の準備</a:t>
            </a:r>
            <a:endParaRPr lang="en-US" altLang="ja-JP" sz="2000" dirty="0"/>
          </a:p>
          <a:p>
            <a:pPr marL="637200" lvl="1" indent="-457200">
              <a:buFont typeface="+mj-lt"/>
              <a:buAutoNum type="arabicPeriod"/>
            </a:pPr>
            <a:r>
              <a:rPr lang="en-US" altLang="ja-JP" sz="2000" dirty="0">
                <a:latin typeface="+mn-ea"/>
              </a:rPr>
              <a:t>Playbook</a:t>
            </a:r>
            <a:r>
              <a:rPr lang="ja-JP" altLang="en-US" sz="2000" dirty="0">
                <a:latin typeface="+mn-ea"/>
              </a:rPr>
              <a:t>利用</a:t>
            </a:r>
            <a:r>
              <a:rPr lang="ja-JP" altLang="en-US" sz="2000" dirty="0"/>
              <a:t>の準備</a:t>
            </a:r>
            <a:endParaRPr lang="en-US" altLang="ja-JP" sz="2000" dirty="0"/>
          </a:p>
          <a:p>
            <a:pPr marL="637200" lvl="1" indent="-457200">
              <a:buFont typeface="+mj-lt"/>
              <a:buAutoNum type="arabicPeriod"/>
            </a:pPr>
            <a:r>
              <a:rPr lang="en-US" altLang="ja-JP" sz="2000" dirty="0" err="1"/>
              <a:t>ServiceNow</a:t>
            </a:r>
            <a:r>
              <a:rPr lang="ja-JP" altLang="en-US" sz="2000" dirty="0"/>
              <a:t>連携モデルのインポート</a:t>
            </a:r>
            <a:endParaRPr lang="en-US" altLang="ja-JP" sz="2000" dirty="0"/>
          </a:p>
          <a:p>
            <a:pPr marL="637200" lvl="1" indent="-457200">
              <a:buFont typeface="+mj-lt"/>
              <a:buAutoNum type="arabicPeriod"/>
            </a:pPr>
            <a:r>
              <a:rPr lang="ja-JP" altLang="en-US" sz="2000" dirty="0"/>
              <a:t>グローバル変数管理</a:t>
            </a:r>
            <a:endParaRPr lang="en-US" altLang="ja-JP" sz="2000" dirty="0"/>
          </a:p>
          <a:p>
            <a:pPr marL="637200" lvl="1" indent="-457200">
              <a:buFont typeface="+mj-lt"/>
              <a:buAutoNum type="arabicPeriod"/>
            </a:pPr>
            <a:r>
              <a:rPr lang="ja-JP" altLang="en-US" sz="2000" dirty="0"/>
              <a:t>認証情報の設定</a:t>
            </a:r>
            <a:endParaRPr lang="en-US" altLang="ja-JP" sz="2000" dirty="0"/>
          </a:p>
        </p:txBody>
      </p:sp>
    </p:spTree>
    <p:extLst>
      <p:ext uri="{BB962C8B-B14F-4D97-AF65-F5344CB8AC3E}">
        <p14:creationId xmlns:p14="http://schemas.microsoft.com/office/powerpoint/2010/main" val="663428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txBox="1">
            <a:spLocks/>
          </p:cNvSpPr>
          <p:nvPr/>
        </p:nvSpPr>
        <p:spPr bwMode="gray">
          <a:xfrm>
            <a:off x="391584" y="3197473"/>
            <a:ext cx="11712000" cy="467239"/>
          </a:xfrm>
          <a:prstGeom prst="rect">
            <a:avLst/>
          </a:prstGeom>
        </p:spPr>
        <p:txBody>
          <a:bodyPr vert="horz" wrap="square" lIns="91440" tIns="36000" rIns="91440" bIns="0" rtlCol="0" anchor="b">
            <a:spAutoFit/>
          </a:bodyPr>
          <a:lstStyle>
            <a:lvl1pPr algn="l" rtl="0" eaLnBrk="0" fontAlgn="base" hangingPunct="0">
              <a:spcBef>
                <a:spcPct val="0"/>
              </a:spcBef>
              <a:spcAft>
                <a:spcPct val="0"/>
              </a:spcAft>
              <a:defRPr kumimoji="1" sz="2800" b="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r>
              <a:rPr lang="en-US" altLang="ja-JP" kern="0" dirty="0"/>
              <a:t>3. </a:t>
            </a:r>
            <a:r>
              <a:rPr lang="en-US" altLang="ja-JP" dirty="0" err="1">
                <a:latin typeface="Meiryo"/>
                <a:ea typeface="+mn-lt"/>
              </a:rPr>
              <a:t>ServiceNow</a:t>
            </a:r>
            <a:r>
              <a:rPr lang="ja-JP" altLang="en-US" dirty="0">
                <a:latin typeface="Meiryo"/>
                <a:ea typeface="+mn-lt"/>
              </a:rPr>
              <a:t>連携モデル</a:t>
            </a:r>
            <a:r>
              <a:rPr lang="ja-JP" altLang="en-US" dirty="0">
                <a:ea typeface="+mn-lt"/>
                <a:cs typeface="+mn-lt"/>
              </a:rPr>
              <a:t>の実行</a:t>
            </a:r>
            <a:endParaRPr lang="ja-JP" altLang="en-US" kern="0" dirty="0"/>
          </a:p>
        </p:txBody>
      </p:sp>
    </p:spTree>
    <p:extLst>
      <p:ext uri="{BB962C8B-B14F-4D97-AF65-F5344CB8AC3E}">
        <p14:creationId xmlns:p14="http://schemas.microsoft.com/office/powerpoint/2010/main" val="2259533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E794A4D7-C6C0-4B34-9182-C379A81435D1}"/>
              </a:ext>
            </a:extLst>
          </p:cNvPr>
          <p:cNvPicPr>
            <a:picLocks noChangeAspect="1"/>
          </p:cNvPicPr>
          <p:nvPr/>
        </p:nvPicPr>
        <p:blipFill>
          <a:blip r:embed="rId2"/>
          <a:stretch>
            <a:fillRect/>
          </a:stretch>
        </p:blipFill>
        <p:spPr>
          <a:xfrm>
            <a:off x="335200" y="1594046"/>
            <a:ext cx="5871980" cy="4859142"/>
          </a:xfrm>
          <a:prstGeom prst="rect">
            <a:avLst/>
          </a:prstGeom>
        </p:spPr>
      </p:pic>
      <p:sp>
        <p:nvSpPr>
          <p:cNvPr id="4" name="タイトル 3">
            <a:extLst>
              <a:ext uri="{FF2B5EF4-FFF2-40B4-BE49-F238E27FC236}">
                <a16:creationId xmlns:a16="http://schemas.microsoft.com/office/drawing/2014/main" id="{8BA84B80-6008-458B-90C3-B47FB1B2A9EE}"/>
              </a:ext>
            </a:extLst>
          </p:cNvPr>
          <p:cNvSpPr>
            <a:spLocks noGrp="1"/>
          </p:cNvSpPr>
          <p:nvPr>
            <p:ph type="title"/>
          </p:nvPr>
        </p:nvSpPr>
        <p:spPr/>
        <p:txBody>
          <a:bodyPr>
            <a:normAutofit/>
          </a:bodyPr>
          <a:lstStyle/>
          <a:p>
            <a:r>
              <a:rPr lang="en-US" altLang="ja-JP" dirty="0"/>
              <a:t>3.1</a:t>
            </a:r>
            <a:r>
              <a:rPr lang="ja-JP" altLang="en-US" dirty="0"/>
              <a:t> 連携情報管理</a:t>
            </a:r>
            <a:endParaRPr kumimoji="1" lang="ja-JP" altLang="en-US" dirty="0"/>
          </a:p>
        </p:txBody>
      </p:sp>
      <p:sp>
        <p:nvSpPr>
          <p:cNvPr id="5" name="コンテンツ プレースホルダー 2">
            <a:extLst>
              <a:ext uri="{FF2B5EF4-FFF2-40B4-BE49-F238E27FC236}">
                <a16:creationId xmlns:a16="http://schemas.microsoft.com/office/drawing/2014/main" id="{71443B08-CDE2-4EBF-A381-1C1CCAFA375E}"/>
              </a:ext>
            </a:extLst>
          </p:cNvPr>
          <p:cNvSpPr txBox="1">
            <a:spLocks/>
          </p:cNvSpPr>
          <p:nvPr/>
        </p:nvSpPr>
        <p:spPr>
          <a:xfrm>
            <a:off x="239350" y="836712"/>
            <a:ext cx="11713301" cy="5616476"/>
          </a:xfrm>
          <a:prstGeom prst="rect">
            <a:avLst/>
          </a:prstGeom>
        </p:spPr>
        <p:txBody>
          <a:bodyPr/>
          <a:lstStyle>
            <a:lvl1pPr marL="180000" indent="-180000" algn="l" rtl="0" eaLnBrk="1" fontAlgn="base" hangingPunct="1">
              <a:spcBef>
                <a:spcPts val="500"/>
              </a:spcBef>
              <a:spcAft>
                <a:spcPct val="0"/>
              </a:spcAft>
              <a:buClr>
                <a:schemeClr val="accent6"/>
              </a:buClr>
              <a:buFont typeface="Arial" panose="020B0604020202020204" pitchFamily="34" charset="0"/>
              <a:buChar char="▌"/>
              <a:defRPr kumimoji="1" sz="2000" b="0">
                <a:solidFill>
                  <a:schemeClr val="tx1"/>
                </a:solidFill>
                <a:latin typeface="+mn-lt"/>
                <a:ea typeface="+mn-ea"/>
                <a:cs typeface="+mn-cs"/>
              </a:defRPr>
            </a:lvl1pPr>
            <a:lvl2pPr marL="360000" indent="-180000" algn="l" rtl="0" eaLnBrk="1" fontAlgn="base" hangingPunct="1">
              <a:spcBef>
                <a:spcPts val="500"/>
              </a:spcBef>
              <a:spcAft>
                <a:spcPct val="0"/>
              </a:spcAft>
              <a:buClr>
                <a:schemeClr val="accent6"/>
              </a:buClr>
              <a:buFont typeface="Wingdings" pitchFamily="2" charset="2"/>
              <a:buChar char="l"/>
              <a:defRPr kumimoji="1" sz="1600" b="0">
                <a:solidFill>
                  <a:schemeClr val="tx1"/>
                </a:solidFill>
                <a:latin typeface="+mn-lt"/>
                <a:ea typeface="+mn-ea"/>
              </a:defRPr>
            </a:lvl2pPr>
            <a:lvl3pPr marL="468000" indent="-108000" algn="l" rtl="0" eaLnBrk="1" fontAlgn="base" hangingPunct="1">
              <a:spcBef>
                <a:spcPts val="500"/>
              </a:spcBef>
              <a:spcAft>
                <a:spcPct val="0"/>
              </a:spcAft>
              <a:buClr>
                <a:schemeClr val="accent6"/>
              </a:buClr>
              <a:buFont typeface="Arial" panose="020B0604020202020204" pitchFamily="34" charset="0"/>
              <a:buChar char="•"/>
              <a:defRPr kumimoji="1" sz="1400" b="0">
                <a:solidFill>
                  <a:schemeClr val="tx1"/>
                </a:solidFill>
                <a:latin typeface="+mn-lt"/>
                <a:ea typeface="+mn-ea"/>
              </a:defRPr>
            </a:lvl3pPr>
            <a:lvl4pPr marL="576000" indent="-108000" algn="l" rtl="0" eaLnBrk="1" fontAlgn="base" hangingPunct="1">
              <a:spcBef>
                <a:spcPts val="500"/>
              </a:spcBef>
              <a:spcAft>
                <a:spcPct val="0"/>
              </a:spcAft>
              <a:buClr>
                <a:schemeClr val="accent6"/>
              </a:buClr>
              <a:buFont typeface="Tahoma" pitchFamily="34" charset="0"/>
              <a:buChar char="–"/>
              <a:defRPr kumimoji="1" sz="1200" b="0">
                <a:solidFill>
                  <a:schemeClr val="tx1"/>
                </a:solidFill>
                <a:latin typeface="+mn-lt"/>
                <a:ea typeface="+mn-ea"/>
              </a:defRPr>
            </a:lvl4pPr>
            <a:lvl5pPr marL="735013" indent="-157163" algn="l" rtl="0" eaLnBrk="1" fontAlgn="base" hangingPunct="1">
              <a:spcBef>
                <a:spcPct val="20000"/>
              </a:spcBef>
              <a:spcAft>
                <a:spcPct val="0"/>
              </a:spcAft>
              <a:buClr>
                <a:schemeClr val="accent6"/>
              </a:buClr>
              <a:buChar char="≫"/>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defTabSz="914400"/>
            <a:r>
              <a:rPr lang="ja-JP" altLang="en-US" kern="0" dirty="0"/>
              <a:t>「連携情報管理</a:t>
            </a:r>
            <a:r>
              <a:rPr lang="en-US" altLang="ja-JP" kern="0" dirty="0"/>
              <a:t>_</a:t>
            </a:r>
            <a:r>
              <a:rPr lang="en-US" altLang="ja-JP" kern="0" dirty="0" err="1"/>
              <a:t>ServiceNow</a:t>
            </a:r>
            <a:r>
              <a:rPr lang="ja-JP" altLang="en-US" kern="0" dirty="0"/>
              <a:t>連携モデル」は</a:t>
            </a:r>
            <a:r>
              <a:rPr lang="en-US" altLang="ja-JP" kern="0" dirty="0" err="1"/>
              <a:t>ServiceNow</a:t>
            </a:r>
            <a:r>
              <a:rPr lang="ja-JP" altLang="en-US" kern="0" dirty="0"/>
              <a:t>へ連携したメニューや項目を設定する</a:t>
            </a:r>
            <a:r>
              <a:rPr lang="ja-JP" altLang="en-US" dirty="0"/>
              <a:t>ための</a:t>
            </a:r>
            <a:r>
              <a:rPr lang="ja-JP" altLang="en-US" kern="0" dirty="0"/>
              <a:t>メニュー群です。</a:t>
            </a:r>
            <a:endParaRPr lang="en-US" altLang="ja-JP" kern="0" dirty="0"/>
          </a:p>
        </p:txBody>
      </p:sp>
      <p:sp>
        <p:nvSpPr>
          <p:cNvPr id="6" name="正方形/長方形 5"/>
          <p:cNvSpPr/>
          <p:nvPr/>
        </p:nvSpPr>
        <p:spPr bwMode="auto">
          <a:xfrm>
            <a:off x="2229232" y="4581160"/>
            <a:ext cx="792110" cy="936130"/>
          </a:xfrm>
          <a:prstGeom prst="rect">
            <a:avLst/>
          </a:prstGeom>
          <a:noFill/>
          <a:ln w="3175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Tree>
    <p:extLst>
      <p:ext uri="{BB962C8B-B14F-4D97-AF65-F5344CB8AC3E}">
        <p14:creationId xmlns:p14="http://schemas.microsoft.com/office/powerpoint/2010/main" val="3373374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3.1.1</a:t>
            </a:r>
            <a:r>
              <a:rPr kumimoji="1" lang="ja-JP" altLang="en-US" dirty="0"/>
              <a:t> </a:t>
            </a:r>
            <a:r>
              <a:rPr lang="ja-JP" altLang="en-US" dirty="0"/>
              <a:t>連携対象メニュー管理</a:t>
            </a:r>
            <a:endParaRPr kumimoji="1" lang="ja-JP" altLang="en-US" dirty="0"/>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ja-JP" altLang="en-US" dirty="0"/>
              <a:t>連携したい</a:t>
            </a:r>
            <a:r>
              <a:rPr lang="en-US" altLang="ja-JP" dirty="0"/>
              <a:t>ITA</a:t>
            </a:r>
            <a:r>
              <a:rPr lang="ja-JP" altLang="en-US" dirty="0"/>
              <a:t>のメニュー名と</a:t>
            </a:r>
            <a:r>
              <a:rPr lang="en-US" altLang="ja-JP" dirty="0" err="1"/>
              <a:t>ServiceNow</a:t>
            </a:r>
            <a:r>
              <a:rPr lang="ja-JP" altLang="en-US" dirty="0"/>
              <a:t>のテーブル名を登録します。</a:t>
            </a:r>
            <a:endParaRPr lang="en-US" altLang="ja-JP" dirty="0"/>
          </a:p>
        </p:txBody>
      </p:sp>
      <p:pic>
        <p:nvPicPr>
          <p:cNvPr id="5" name="図 4"/>
          <p:cNvPicPr>
            <a:picLocks noChangeAspect="1"/>
          </p:cNvPicPr>
          <p:nvPr/>
        </p:nvPicPr>
        <p:blipFill rotWithShape="1">
          <a:blip r:embed="rId2"/>
          <a:srcRect r="17118"/>
          <a:stretch/>
        </p:blipFill>
        <p:spPr>
          <a:xfrm>
            <a:off x="268291" y="1205731"/>
            <a:ext cx="8492080" cy="5238297"/>
          </a:xfrm>
          <a:prstGeom prst="rect">
            <a:avLst/>
          </a:prstGeom>
        </p:spPr>
      </p:pic>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1703248236"/>
              </p:ext>
            </p:extLst>
          </p:nvPr>
        </p:nvGraphicFramePr>
        <p:xfrm>
          <a:off x="8125082" y="4745577"/>
          <a:ext cx="4019758" cy="1712191"/>
        </p:xfrm>
        <a:graphic>
          <a:graphicData uri="http://schemas.openxmlformats.org/drawingml/2006/table">
            <a:tbl>
              <a:tblPr firstRow="1" bandRow="1">
                <a:tableStyleId>{93296810-A885-4BE3-A3E7-6D5BEEA58F35}</a:tableStyleId>
              </a:tblPr>
              <a:tblGrid>
                <a:gridCol w="997268">
                  <a:extLst>
                    <a:ext uri="{9D8B030D-6E8A-4147-A177-3AD203B41FA5}">
                      <a16:colId xmlns:a16="http://schemas.microsoft.com/office/drawing/2014/main" val="1884901537"/>
                    </a:ext>
                  </a:extLst>
                </a:gridCol>
                <a:gridCol w="3022490">
                  <a:extLst>
                    <a:ext uri="{9D8B030D-6E8A-4147-A177-3AD203B41FA5}">
                      <a16:colId xmlns:a16="http://schemas.microsoft.com/office/drawing/2014/main" val="2768844600"/>
                    </a:ext>
                  </a:extLst>
                </a:gridCol>
              </a:tblGrid>
              <a:tr h="4320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404611">
                <a:tc>
                  <a:txBody>
                    <a:bodyPr/>
                    <a:lstStyle/>
                    <a:p>
                      <a:pPr algn="ctr"/>
                      <a:r>
                        <a:rPr kumimoji="1" lang="ja-JP" altLang="en-US" sz="1200" dirty="0"/>
                        <a:t>メニュー名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同期したい</a:t>
                      </a:r>
                      <a:r>
                        <a:rPr kumimoji="1" lang="en-US" altLang="ja-JP" sz="1200" dirty="0"/>
                        <a:t>ITA</a:t>
                      </a:r>
                      <a:r>
                        <a:rPr kumimoji="1" lang="ja-JP" altLang="en-US" sz="1200" dirty="0"/>
                        <a:t>メニュー名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3368595"/>
                  </a:ext>
                </a:extLst>
              </a:tr>
              <a:tr h="630979">
                <a:tc>
                  <a:txBody>
                    <a:bodyPr/>
                    <a:lstStyle/>
                    <a:p>
                      <a:pPr algn="ctr"/>
                      <a:r>
                        <a:rPr kumimoji="1" lang="ja-JP" altLang="en-US" sz="1200" dirty="0"/>
                        <a:t>テーブル名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Servicenow</a:t>
                      </a:r>
                      <a:r>
                        <a:rPr kumimoji="1" lang="ja-JP" altLang="en-US" sz="1200" dirty="0"/>
                        <a:t>のテーブル名</a:t>
                      </a:r>
                      <a:endParaRPr kumimoji="1" lang="en-US" altLang="ja-JP" sz="1200" dirty="0"/>
                    </a:p>
                    <a:p>
                      <a:pPr algn="ctr"/>
                      <a:r>
                        <a:rPr kumimoji="1" lang="en-US" altLang="ja-JP" sz="1200" dirty="0"/>
                        <a:t>※[</a:t>
                      </a:r>
                      <a:r>
                        <a:rPr kumimoji="1" lang="ja-JP" altLang="en-US" sz="1200" dirty="0"/>
                        <a:t>最大長</a:t>
                      </a:r>
                      <a:r>
                        <a:rPr kumimoji="1" lang="en-US" altLang="ja-JP" sz="1200" dirty="0"/>
                        <a:t>]64</a:t>
                      </a:r>
                      <a:r>
                        <a:rPr kumimoji="1" lang="ja-JP" altLang="en-US" sz="1200" dirty="0"/>
                        <a:t>バイト</a:t>
                      </a:r>
                      <a:endParaRPr kumimoji="1" lang="en-US" altLang="ja-JP" sz="1200" dirty="0"/>
                    </a:p>
                    <a:p>
                      <a:pPr algn="ctr"/>
                      <a:r>
                        <a:rPr kumimoji="1" lang="ja-JP" altLang="en-US" sz="1200" dirty="0"/>
                        <a:t>取得方法は下記参照</a:t>
                      </a:r>
                      <a:endParaRPr kumimoji="1" lang="en-US" altLang="ja-JP" sz="1200" dirty="0"/>
                    </a:p>
                    <a:p>
                      <a:pPr algn="ctr"/>
                      <a:r>
                        <a:rPr lang="en-US" altLang="ja-JP" sz="1200" dirty="0">
                          <a:latin typeface="+mn-ea"/>
                          <a:hlinkClick r:id="rId3" action="ppaction://hlinksldjump"/>
                        </a:rPr>
                        <a:t>5.1 </a:t>
                      </a:r>
                      <a:r>
                        <a:rPr lang="ja-JP" altLang="en-US" sz="1200" dirty="0">
                          <a:latin typeface="+mn-ea"/>
                          <a:hlinkClick r:id="rId3" action="ppaction://hlinksldjump"/>
                        </a:rPr>
                        <a:t>テーブル名の取得</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bl>
          </a:graphicData>
        </a:graphic>
      </p:graphicFrame>
    </p:spTree>
    <p:extLst>
      <p:ext uri="{BB962C8B-B14F-4D97-AF65-F5344CB8AC3E}">
        <p14:creationId xmlns:p14="http://schemas.microsoft.com/office/powerpoint/2010/main" val="30704597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454B8F17-3070-4180-84DE-07E76BB8EE99}"/>
              </a:ext>
            </a:extLst>
          </p:cNvPr>
          <p:cNvPicPr>
            <a:picLocks noChangeAspect="1"/>
          </p:cNvPicPr>
          <p:nvPr/>
        </p:nvPicPr>
        <p:blipFill rotWithShape="1">
          <a:blip r:embed="rId2"/>
          <a:srcRect r="16910"/>
          <a:stretch/>
        </p:blipFill>
        <p:spPr>
          <a:xfrm>
            <a:off x="335201" y="1234349"/>
            <a:ext cx="8569189" cy="5218839"/>
          </a:xfrm>
          <a:prstGeom prst="rect">
            <a:avLst/>
          </a:prstGeom>
        </p:spPr>
      </p:pic>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3.1.2</a:t>
            </a:r>
            <a:r>
              <a:rPr kumimoji="1" lang="ja-JP" altLang="en-US" dirty="0"/>
              <a:t> </a:t>
            </a:r>
            <a:r>
              <a:rPr lang="ja-JP" altLang="en-US" dirty="0"/>
              <a:t>項目名紐づけ表</a:t>
            </a:r>
            <a:endParaRPr kumimoji="1" lang="ja-JP" altLang="en-US" dirty="0"/>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ja-JP" altLang="en-US" dirty="0"/>
              <a:t>連携したい</a:t>
            </a:r>
            <a:r>
              <a:rPr lang="en-US" altLang="ja-JP" dirty="0"/>
              <a:t>ITA</a:t>
            </a:r>
            <a:r>
              <a:rPr lang="ja-JP" altLang="en-US" dirty="0"/>
              <a:t>メニューの項目名と</a:t>
            </a:r>
            <a:r>
              <a:rPr lang="en-US" altLang="ja-JP" dirty="0" err="1"/>
              <a:t>ServiceNow</a:t>
            </a:r>
            <a:r>
              <a:rPr lang="ja-JP" altLang="en-US" dirty="0"/>
              <a:t>の項目名を登録します。</a:t>
            </a:r>
            <a:endParaRPr lang="en-US" altLang="ja-JP" dirty="0"/>
          </a:p>
        </p:txBody>
      </p:sp>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2169737392"/>
              </p:ext>
            </p:extLst>
          </p:nvPr>
        </p:nvGraphicFramePr>
        <p:xfrm>
          <a:off x="7242702" y="4345928"/>
          <a:ext cx="4805799" cy="2107260"/>
        </p:xfrm>
        <a:graphic>
          <a:graphicData uri="http://schemas.openxmlformats.org/drawingml/2006/table">
            <a:tbl>
              <a:tblPr firstRow="1" bandRow="1">
                <a:tableStyleId>{93296810-A885-4BE3-A3E7-6D5BEEA58F35}</a:tableStyleId>
              </a:tblPr>
              <a:tblGrid>
                <a:gridCol w="1561402">
                  <a:extLst>
                    <a:ext uri="{9D8B030D-6E8A-4147-A177-3AD203B41FA5}">
                      <a16:colId xmlns:a16="http://schemas.microsoft.com/office/drawing/2014/main" val="1884901537"/>
                    </a:ext>
                  </a:extLst>
                </a:gridCol>
                <a:gridCol w="3244397">
                  <a:extLst>
                    <a:ext uri="{9D8B030D-6E8A-4147-A177-3AD203B41FA5}">
                      <a16:colId xmlns:a16="http://schemas.microsoft.com/office/drawing/2014/main" val="2768844600"/>
                    </a:ext>
                  </a:extLst>
                </a:gridCol>
              </a:tblGrid>
              <a:tr h="4105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410580">
                <a:tc>
                  <a:txBody>
                    <a:bodyPr/>
                    <a:lstStyle/>
                    <a:p>
                      <a:pPr algn="ctr"/>
                      <a:r>
                        <a:rPr kumimoji="1" lang="ja-JP" altLang="en-US" sz="1200" dirty="0"/>
                        <a:t>メニュー</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同期したい</a:t>
                      </a:r>
                      <a:r>
                        <a:rPr kumimoji="1" lang="en-US" altLang="ja-JP" sz="1200" dirty="0"/>
                        <a:t>ITA</a:t>
                      </a:r>
                      <a:r>
                        <a:rPr kumimoji="1" lang="ja-JP" altLang="en-US" sz="1200" dirty="0"/>
                        <a:t>メニュー名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3368595"/>
                  </a:ext>
                </a:extLst>
              </a:tr>
              <a:tr h="410580">
                <a:tc>
                  <a:txBody>
                    <a:bodyPr/>
                    <a:lstStyle/>
                    <a:p>
                      <a:pPr algn="ct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Servicenow</a:t>
                      </a:r>
                      <a:r>
                        <a:rPr kumimoji="1" lang="ja-JP" altLang="en-US" sz="1200" dirty="0"/>
                        <a:t>へ連携したい項目名</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r h="640288">
                <a:tc>
                  <a:txBody>
                    <a:bodyPr/>
                    <a:lstStyle/>
                    <a:p>
                      <a:pPr algn="ctr"/>
                      <a:r>
                        <a:rPr kumimoji="1" lang="en-US" altLang="ja-JP" sz="1200" dirty="0" err="1"/>
                        <a:t>ServiceNow</a:t>
                      </a:r>
                      <a:r>
                        <a:rPr kumimoji="1" lang="ja-JP" altLang="en-US" sz="1200" dirty="0"/>
                        <a:t>項目名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ServiceNow</a:t>
                      </a:r>
                      <a:r>
                        <a:rPr kumimoji="1" lang="ja-JP" altLang="en-US" sz="1200" dirty="0"/>
                        <a:t>側の項目名</a:t>
                      </a:r>
                      <a:r>
                        <a:rPr kumimoji="1" lang="en-US" altLang="ja-JP" sz="1200" dirty="0"/>
                        <a:t>(</a:t>
                      </a:r>
                      <a:r>
                        <a:rPr kumimoji="1" lang="ja-JP" altLang="en-US" sz="1200" dirty="0"/>
                        <a:t>半角英数字</a:t>
                      </a:r>
                      <a:r>
                        <a:rPr kumimoji="1" lang="en-US" altLang="ja-JP" sz="1200" dirty="0"/>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t>
                      </a:r>
                      <a:r>
                        <a:rPr kumimoji="1" lang="ja-JP" altLang="en-US" sz="1200" dirty="0"/>
                        <a:t>最大長</a:t>
                      </a:r>
                      <a:r>
                        <a:rPr kumimoji="1" lang="en-US" altLang="ja-JP" sz="1200" dirty="0"/>
                        <a:t>]256</a:t>
                      </a:r>
                      <a:r>
                        <a:rPr kumimoji="1" lang="ja-JP" altLang="en-US" sz="1200" dirty="0"/>
                        <a:t>バイト</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取得方法は下記参照</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200" dirty="0">
                          <a:latin typeface="+mn-ea"/>
                          <a:hlinkClick r:id="rId3" action="ppaction://hlinksldjump"/>
                        </a:rPr>
                        <a:t>5.2 </a:t>
                      </a:r>
                      <a:r>
                        <a:rPr lang="en-US" altLang="ja-JP" sz="1200" dirty="0" err="1">
                          <a:latin typeface="+mn-ea"/>
                          <a:hlinkClick r:id="rId3" action="ppaction://hlinksldjump"/>
                        </a:rPr>
                        <a:t>ServiceNow</a:t>
                      </a:r>
                      <a:r>
                        <a:rPr lang="ja-JP" altLang="en-US" sz="1200" dirty="0">
                          <a:latin typeface="+mn-ea"/>
                          <a:hlinkClick r:id="rId3" action="ppaction://hlinksldjump"/>
                        </a:rPr>
                        <a:t>項目名の取得</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33444605"/>
                  </a:ext>
                </a:extLst>
              </a:tr>
            </a:tbl>
          </a:graphicData>
        </a:graphic>
      </p:graphicFrame>
    </p:spTree>
    <p:extLst>
      <p:ext uri="{BB962C8B-B14F-4D97-AF65-F5344CB8AC3E}">
        <p14:creationId xmlns:p14="http://schemas.microsoft.com/office/powerpoint/2010/main" val="2661773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4557BD89-AB16-47EA-A83C-2CF9A875FFFB}"/>
              </a:ext>
            </a:extLst>
          </p:cNvPr>
          <p:cNvPicPr>
            <a:picLocks noChangeAspect="1"/>
          </p:cNvPicPr>
          <p:nvPr/>
        </p:nvPicPr>
        <p:blipFill>
          <a:blip r:embed="rId2"/>
          <a:stretch>
            <a:fillRect/>
          </a:stretch>
        </p:blipFill>
        <p:spPr>
          <a:xfrm>
            <a:off x="239349" y="1280948"/>
            <a:ext cx="8762812" cy="5172240"/>
          </a:xfrm>
          <a:prstGeom prst="rect">
            <a:avLst/>
          </a:prstGeom>
        </p:spPr>
      </p:pic>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3.1.3</a:t>
            </a:r>
            <a:r>
              <a:rPr kumimoji="1" lang="ja-JP" altLang="en-US" dirty="0"/>
              <a:t> </a:t>
            </a:r>
            <a:r>
              <a:rPr lang="ja-JP" altLang="en-US" dirty="0"/>
              <a:t>メニュー</a:t>
            </a:r>
            <a:r>
              <a:rPr lang="en-US" altLang="ja-JP" dirty="0"/>
              <a:t>_</a:t>
            </a:r>
            <a:r>
              <a:rPr lang="ja-JP" altLang="en-US" dirty="0"/>
              <a:t>プルダウン参照先紐づけ表</a:t>
            </a:r>
            <a:endParaRPr kumimoji="1" lang="ja-JP" altLang="en-US" dirty="0"/>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ja-JP" altLang="en-US" dirty="0"/>
              <a:t>連携したい</a:t>
            </a:r>
            <a:r>
              <a:rPr lang="en-US" altLang="ja-JP" dirty="0"/>
              <a:t>ITA</a:t>
            </a:r>
            <a:r>
              <a:rPr lang="ja-JP" altLang="en-US" dirty="0"/>
              <a:t>メニューの項目名と</a:t>
            </a:r>
            <a:r>
              <a:rPr lang="en-US" altLang="ja-JP" dirty="0" err="1"/>
              <a:t>ServiceNow</a:t>
            </a:r>
            <a:r>
              <a:rPr lang="ja-JP" altLang="en-US" dirty="0"/>
              <a:t>の項目名を登録します。</a:t>
            </a:r>
            <a:endParaRPr lang="en-US" altLang="ja-JP" dirty="0"/>
          </a:p>
        </p:txBody>
      </p:sp>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3543665243"/>
              </p:ext>
            </p:extLst>
          </p:nvPr>
        </p:nvGraphicFramePr>
        <p:xfrm>
          <a:off x="6534120" y="4053115"/>
          <a:ext cx="5386092" cy="1531413"/>
        </p:xfrm>
        <a:graphic>
          <a:graphicData uri="http://schemas.openxmlformats.org/drawingml/2006/table">
            <a:tbl>
              <a:tblPr firstRow="1" bandRow="1">
                <a:tableStyleId>{93296810-A885-4BE3-A3E7-6D5BEEA58F35}</a:tableStyleId>
              </a:tblPr>
              <a:tblGrid>
                <a:gridCol w="1435279">
                  <a:extLst>
                    <a:ext uri="{9D8B030D-6E8A-4147-A177-3AD203B41FA5}">
                      <a16:colId xmlns:a16="http://schemas.microsoft.com/office/drawing/2014/main" val="955852973"/>
                    </a:ext>
                  </a:extLst>
                </a:gridCol>
                <a:gridCol w="1283618">
                  <a:extLst>
                    <a:ext uri="{9D8B030D-6E8A-4147-A177-3AD203B41FA5}">
                      <a16:colId xmlns:a16="http://schemas.microsoft.com/office/drawing/2014/main" val="1884901537"/>
                    </a:ext>
                  </a:extLst>
                </a:gridCol>
                <a:gridCol w="2667195">
                  <a:extLst>
                    <a:ext uri="{9D8B030D-6E8A-4147-A177-3AD203B41FA5}">
                      <a16:colId xmlns:a16="http://schemas.microsoft.com/office/drawing/2014/main" val="2768844600"/>
                    </a:ext>
                  </a:extLst>
                </a:gridCol>
              </a:tblGrid>
              <a:tr h="439667">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545873">
                <a:tc>
                  <a:txBody>
                    <a:bodyPr/>
                    <a:lstStyle/>
                    <a:p>
                      <a:pPr algn="ctr"/>
                      <a:r>
                        <a:rPr kumimoji="1" lang="ja-JP" altLang="en-US" sz="1200" dirty="0"/>
                        <a:t>連携対象メニュー</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メニュー名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sys_id</a:t>
                      </a:r>
                      <a:r>
                        <a:rPr kumimoji="1" lang="ja-JP" altLang="en-US" sz="1200" dirty="0"/>
                        <a:t>紐づけ表を利用している連携対象メニュー名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3368595"/>
                  </a:ext>
                </a:extLst>
              </a:tr>
              <a:tr h="54587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参照先</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メニュー名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連携対象メニューが利用している</a:t>
                      </a:r>
                      <a:r>
                        <a:rPr kumimoji="1" lang="en-US" altLang="ja-JP" sz="1200" dirty="0" err="1"/>
                        <a:t>sys_id</a:t>
                      </a:r>
                      <a:r>
                        <a:rPr kumimoji="1" lang="ja-JP" altLang="en-US" sz="1200" dirty="0"/>
                        <a:t>紐づけ表のメニュー名</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bl>
          </a:graphicData>
        </a:graphic>
      </p:graphicFrame>
      <p:grpSp>
        <p:nvGrpSpPr>
          <p:cNvPr id="8" name="グループ化 7">
            <a:extLst>
              <a:ext uri="{FF2B5EF4-FFF2-40B4-BE49-F238E27FC236}">
                <a16:creationId xmlns:a16="http://schemas.microsoft.com/office/drawing/2014/main" id="{5BFE4F9E-CEEB-4FCB-AA0A-B99D77113934}"/>
              </a:ext>
            </a:extLst>
          </p:cNvPr>
          <p:cNvGrpSpPr/>
          <p:nvPr/>
        </p:nvGrpSpPr>
        <p:grpSpPr>
          <a:xfrm>
            <a:off x="373054" y="5944632"/>
            <a:ext cx="1114306" cy="380132"/>
            <a:chOff x="419520" y="4643499"/>
            <a:chExt cx="1282134" cy="437384"/>
          </a:xfrm>
          <a:effectLst>
            <a:outerShdw blurRad="25400" dist="25400" dir="5400000" algn="t" rotWithShape="0">
              <a:prstClr val="black">
                <a:alpha val="53000"/>
              </a:prstClr>
            </a:outerShdw>
          </a:effectLst>
        </p:grpSpPr>
        <p:sp>
          <p:nvSpPr>
            <p:cNvPr id="9" name="フリーフォーム 10">
              <a:extLst>
                <a:ext uri="{FF2B5EF4-FFF2-40B4-BE49-F238E27FC236}">
                  <a16:creationId xmlns:a16="http://schemas.microsoft.com/office/drawing/2014/main" id="{601338FD-45B9-447C-B177-232F85D95B8D}"/>
                </a:ext>
              </a:extLst>
            </p:cNvPr>
            <p:cNvSpPr/>
            <p:nvPr/>
          </p:nvSpPr>
          <p:spPr bwMode="auto">
            <a:xfrm>
              <a:off x="419520" y="4643499"/>
              <a:ext cx="1282134" cy="437384"/>
            </a:xfrm>
            <a:custGeom>
              <a:avLst/>
              <a:gdLst>
                <a:gd name="connsiteX0" fmla="*/ 218692 w 1282134"/>
                <a:gd name="connsiteY0" fmla="*/ 0 h 437384"/>
                <a:gd name="connsiteX1" fmla="*/ 756435 w 1282134"/>
                <a:gd name="connsiteY1" fmla="*/ 0 h 437384"/>
                <a:gd name="connsiteX2" fmla="*/ 957941 w 1282134"/>
                <a:gd name="connsiteY2" fmla="*/ 133568 h 437384"/>
                <a:gd name="connsiteX3" fmla="*/ 962491 w 1282134"/>
                <a:gd name="connsiteY3" fmla="*/ 156105 h 437384"/>
                <a:gd name="connsiteX4" fmla="*/ 1040020 w 1282134"/>
                <a:gd name="connsiteY4" fmla="*/ 156105 h 437384"/>
                <a:gd name="connsiteX5" fmla="*/ 998593 w 1282134"/>
                <a:gd name="connsiteY5" fmla="*/ 120102 h 437384"/>
                <a:gd name="connsiteX6" fmla="*/ 991631 w 1282134"/>
                <a:gd name="connsiteY6" fmla="*/ 35586 h 437384"/>
                <a:gd name="connsiteX7" fmla="*/ 1031204 w 1282134"/>
                <a:gd name="connsiteY7" fmla="*/ 14495 h 437384"/>
                <a:gd name="connsiteX8" fmla="*/ 1073661 w 1282134"/>
                <a:gd name="connsiteY8" fmla="*/ 28413 h 437384"/>
                <a:gd name="connsiteX9" fmla="*/ 1277634 w 1282134"/>
                <a:gd name="connsiteY9" fmla="*/ 205683 h 437384"/>
                <a:gd name="connsiteX10" fmla="*/ 1282132 w 1282134"/>
                <a:gd name="connsiteY10" fmla="*/ 216068 h 437384"/>
                <a:gd name="connsiteX11" fmla="*/ 1277634 w 1282134"/>
                <a:gd name="connsiteY11" fmla="*/ 225185 h 437384"/>
                <a:gd name="connsiteX12" fmla="*/ 1073661 w 1282134"/>
                <a:gd name="connsiteY12" fmla="*/ 402456 h 437384"/>
                <a:gd name="connsiteX13" fmla="*/ 991631 w 1282134"/>
                <a:gd name="connsiteY13" fmla="*/ 395283 h 437384"/>
                <a:gd name="connsiteX14" fmla="*/ 998593 w 1282134"/>
                <a:gd name="connsiteY14" fmla="*/ 310767 h 437384"/>
                <a:gd name="connsiteX15" fmla="*/ 1038531 w 1282134"/>
                <a:gd name="connsiteY15" fmla="*/ 276058 h 437384"/>
                <a:gd name="connsiteX16" fmla="*/ 963545 w 1282134"/>
                <a:gd name="connsiteY16" fmla="*/ 276058 h 437384"/>
                <a:gd name="connsiteX17" fmla="*/ 957941 w 1282134"/>
                <a:gd name="connsiteY17" fmla="*/ 303817 h 437384"/>
                <a:gd name="connsiteX18" fmla="*/ 756435 w 1282134"/>
                <a:gd name="connsiteY18" fmla="*/ 437384 h 437384"/>
                <a:gd name="connsiteX19" fmla="*/ 218692 w 1282134"/>
                <a:gd name="connsiteY19" fmla="*/ 437384 h 437384"/>
                <a:gd name="connsiteX20" fmla="*/ 0 w 1282134"/>
                <a:gd name="connsiteY20" fmla="*/ 218692 h 437384"/>
                <a:gd name="connsiteX21" fmla="*/ 218692 w 1282134"/>
                <a:gd name="connsiteY21" fmla="*/ 0 h 4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2134" h="437384">
                  <a:moveTo>
                    <a:pt x="218692" y="0"/>
                  </a:moveTo>
                  <a:lnTo>
                    <a:pt x="756435" y="0"/>
                  </a:lnTo>
                  <a:cubicBezTo>
                    <a:pt x="847020" y="0"/>
                    <a:pt x="924742" y="55076"/>
                    <a:pt x="957941" y="133568"/>
                  </a:cubicBezTo>
                  <a:lnTo>
                    <a:pt x="962491" y="156105"/>
                  </a:lnTo>
                  <a:lnTo>
                    <a:pt x="1040020" y="156105"/>
                  </a:lnTo>
                  <a:lnTo>
                    <a:pt x="998593" y="120102"/>
                  </a:lnTo>
                  <a:cubicBezTo>
                    <a:pt x="974018" y="98743"/>
                    <a:pt x="970902" y="60905"/>
                    <a:pt x="991631" y="35586"/>
                  </a:cubicBezTo>
                  <a:cubicBezTo>
                    <a:pt x="1001996" y="22926"/>
                    <a:pt x="1016360" y="15793"/>
                    <a:pt x="1031204" y="14495"/>
                  </a:cubicBezTo>
                  <a:cubicBezTo>
                    <a:pt x="1046049" y="13197"/>
                    <a:pt x="1061374" y="17734"/>
                    <a:pt x="1073661" y="28413"/>
                  </a:cubicBezTo>
                  <a:lnTo>
                    <a:pt x="1277634" y="205683"/>
                  </a:lnTo>
                  <a:cubicBezTo>
                    <a:pt x="1277506" y="206145"/>
                    <a:pt x="1282260" y="210577"/>
                    <a:pt x="1282132" y="216068"/>
                  </a:cubicBezTo>
                  <a:cubicBezTo>
                    <a:pt x="1282004" y="221559"/>
                    <a:pt x="1277506" y="225234"/>
                    <a:pt x="1277634" y="225185"/>
                  </a:cubicBezTo>
                  <a:lnTo>
                    <a:pt x="1073661" y="402456"/>
                  </a:lnTo>
                  <a:cubicBezTo>
                    <a:pt x="1049087" y="423814"/>
                    <a:pt x="1012360" y="420602"/>
                    <a:pt x="991631" y="395283"/>
                  </a:cubicBezTo>
                  <a:cubicBezTo>
                    <a:pt x="970902" y="369964"/>
                    <a:pt x="974018" y="332126"/>
                    <a:pt x="998593" y="310767"/>
                  </a:cubicBezTo>
                  <a:lnTo>
                    <a:pt x="1038531" y="276058"/>
                  </a:lnTo>
                  <a:lnTo>
                    <a:pt x="963545" y="276058"/>
                  </a:lnTo>
                  <a:lnTo>
                    <a:pt x="957941" y="303817"/>
                  </a:lnTo>
                  <a:cubicBezTo>
                    <a:pt x="924742" y="382309"/>
                    <a:pt x="847020" y="437384"/>
                    <a:pt x="756435" y="437384"/>
                  </a:cubicBezTo>
                  <a:lnTo>
                    <a:pt x="218692" y="437384"/>
                  </a:lnTo>
                  <a:cubicBezTo>
                    <a:pt x="97912" y="437384"/>
                    <a:pt x="0" y="339472"/>
                    <a:pt x="0" y="218692"/>
                  </a:cubicBezTo>
                  <a:cubicBezTo>
                    <a:pt x="0" y="97912"/>
                    <a:pt x="97912" y="0"/>
                    <a:pt x="218692" y="0"/>
                  </a:cubicBezTo>
                  <a:close/>
                </a:path>
              </a:pathLst>
            </a:custGeom>
            <a:solidFill>
              <a:schemeClr val="accent1">
                <a:lumMod val="60000"/>
                <a:lumOff val="40000"/>
              </a:schemeClr>
            </a:solidFill>
            <a:ln>
              <a:noFill/>
            </a:ln>
            <a:effectLst/>
            <a:scene3d>
              <a:camera prst="orthographicFront"/>
              <a:lightRig rig="threePt" dir="t"/>
            </a:scene3d>
            <a:sp3d>
              <a:bevelT w="38100" h="317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10" name="テキスト ボックス 9">
              <a:extLst>
                <a:ext uri="{FF2B5EF4-FFF2-40B4-BE49-F238E27FC236}">
                  <a16:creationId xmlns:a16="http://schemas.microsoft.com/office/drawing/2014/main" id="{2A6F7A7E-0FA0-4C34-B84F-3755E278CF10}"/>
                </a:ext>
              </a:extLst>
            </p:cNvPr>
            <p:cNvSpPr txBox="1"/>
            <p:nvPr/>
          </p:nvSpPr>
          <p:spPr>
            <a:xfrm>
              <a:off x="514693" y="4758763"/>
              <a:ext cx="790175" cy="200343"/>
            </a:xfrm>
            <a:custGeom>
              <a:avLst/>
              <a:gdLst/>
              <a:ahLst/>
              <a:cxnLst/>
              <a:rect l="l" t="t" r="r" b="b"/>
              <a:pathLst>
                <a:path w="790175" h="200343">
                  <a:moveTo>
                    <a:pt x="38171" y="34199"/>
                  </a:moveTo>
                  <a:cubicBezTo>
                    <a:pt x="38171" y="56232"/>
                    <a:pt x="38171" y="78266"/>
                    <a:pt x="38171" y="100299"/>
                  </a:cubicBezTo>
                  <a:cubicBezTo>
                    <a:pt x="41584" y="100299"/>
                    <a:pt x="44998" y="100299"/>
                    <a:pt x="48411" y="100299"/>
                  </a:cubicBezTo>
                  <a:cubicBezTo>
                    <a:pt x="67652" y="100299"/>
                    <a:pt x="80395" y="97386"/>
                    <a:pt x="86640" y="91558"/>
                  </a:cubicBezTo>
                  <a:cubicBezTo>
                    <a:pt x="92885" y="85731"/>
                    <a:pt x="96008" y="76777"/>
                    <a:pt x="96008" y="64697"/>
                  </a:cubicBezTo>
                  <a:cubicBezTo>
                    <a:pt x="96008" y="54744"/>
                    <a:pt x="93002" y="47172"/>
                    <a:pt x="86989" y="41983"/>
                  </a:cubicBezTo>
                  <a:cubicBezTo>
                    <a:pt x="80976" y="36794"/>
                    <a:pt x="69087" y="34199"/>
                    <a:pt x="51321" y="34199"/>
                  </a:cubicBezTo>
                  <a:cubicBezTo>
                    <a:pt x="46937" y="34199"/>
                    <a:pt x="42554" y="34199"/>
                    <a:pt x="38171" y="34199"/>
                  </a:cubicBezTo>
                  <a:close/>
                  <a:moveTo>
                    <a:pt x="233600" y="30371"/>
                  </a:moveTo>
                  <a:cubicBezTo>
                    <a:pt x="219713" y="30371"/>
                    <a:pt x="208657" y="36453"/>
                    <a:pt x="200434" y="48619"/>
                  </a:cubicBezTo>
                  <a:cubicBezTo>
                    <a:pt x="192210" y="60784"/>
                    <a:pt x="188098" y="78011"/>
                    <a:pt x="188098" y="100299"/>
                  </a:cubicBezTo>
                  <a:cubicBezTo>
                    <a:pt x="188098" y="122503"/>
                    <a:pt x="192210" y="139666"/>
                    <a:pt x="200434" y="151789"/>
                  </a:cubicBezTo>
                  <a:cubicBezTo>
                    <a:pt x="208657" y="163911"/>
                    <a:pt x="219713" y="169973"/>
                    <a:pt x="233600" y="169973"/>
                  </a:cubicBezTo>
                  <a:cubicBezTo>
                    <a:pt x="247410" y="169973"/>
                    <a:pt x="258426" y="163869"/>
                    <a:pt x="266650" y="151661"/>
                  </a:cubicBezTo>
                  <a:cubicBezTo>
                    <a:pt x="274874" y="139453"/>
                    <a:pt x="278986" y="122290"/>
                    <a:pt x="278986" y="100172"/>
                  </a:cubicBezTo>
                  <a:cubicBezTo>
                    <a:pt x="278986" y="77968"/>
                    <a:pt x="274893" y="60784"/>
                    <a:pt x="266708" y="48619"/>
                  </a:cubicBezTo>
                  <a:cubicBezTo>
                    <a:pt x="258523" y="36453"/>
                    <a:pt x="247487" y="30371"/>
                    <a:pt x="233600" y="30371"/>
                  </a:cubicBezTo>
                  <a:close/>
                  <a:moveTo>
                    <a:pt x="636562" y="3956"/>
                  </a:moveTo>
                  <a:cubicBezTo>
                    <a:pt x="687767" y="3956"/>
                    <a:pt x="738971" y="3956"/>
                    <a:pt x="790175" y="3956"/>
                  </a:cubicBezTo>
                  <a:cubicBezTo>
                    <a:pt x="790175" y="14590"/>
                    <a:pt x="790175" y="25224"/>
                    <a:pt x="790175" y="35858"/>
                  </a:cubicBezTo>
                  <a:cubicBezTo>
                    <a:pt x="770974" y="35858"/>
                    <a:pt x="751772" y="35858"/>
                    <a:pt x="732570" y="35858"/>
                  </a:cubicBezTo>
                  <a:cubicBezTo>
                    <a:pt x="732570" y="89325"/>
                    <a:pt x="732570" y="142792"/>
                    <a:pt x="732570" y="196260"/>
                  </a:cubicBezTo>
                  <a:cubicBezTo>
                    <a:pt x="719769" y="196260"/>
                    <a:pt x="706968" y="196260"/>
                    <a:pt x="694167" y="196260"/>
                  </a:cubicBezTo>
                  <a:cubicBezTo>
                    <a:pt x="694167" y="142792"/>
                    <a:pt x="694167" y="89325"/>
                    <a:pt x="694167" y="35858"/>
                  </a:cubicBezTo>
                  <a:cubicBezTo>
                    <a:pt x="674966" y="35858"/>
                    <a:pt x="655764" y="35858"/>
                    <a:pt x="636562" y="35858"/>
                  </a:cubicBezTo>
                  <a:cubicBezTo>
                    <a:pt x="636562" y="25224"/>
                    <a:pt x="636562" y="14590"/>
                    <a:pt x="636562" y="3956"/>
                  </a:cubicBezTo>
                  <a:close/>
                  <a:moveTo>
                    <a:pt x="466735" y="3956"/>
                  </a:moveTo>
                  <a:cubicBezTo>
                    <a:pt x="482251" y="3956"/>
                    <a:pt x="497768" y="3956"/>
                    <a:pt x="513284" y="3956"/>
                  </a:cubicBezTo>
                  <a:cubicBezTo>
                    <a:pt x="536326" y="45386"/>
                    <a:pt x="559368" y="86816"/>
                    <a:pt x="582410" y="128245"/>
                  </a:cubicBezTo>
                  <a:cubicBezTo>
                    <a:pt x="582410" y="86816"/>
                    <a:pt x="582410" y="45386"/>
                    <a:pt x="582410" y="3956"/>
                  </a:cubicBezTo>
                  <a:cubicBezTo>
                    <a:pt x="594280" y="3956"/>
                    <a:pt x="606150" y="3956"/>
                    <a:pt x="618020" y="3956"/>
                  </a:cubicBezTo>
                  <a:cubicBezTo>
                    <a:pt x="618020" y="68057"/>
                    <a:pt x="618020" y="132159"/>
                    <a:pt x="618020" y="196260"/>
                  </a:cubicBezTo>
                  <a:cubicBezTo>
                    <a:pt x="605685" y="196260"/>
                    <a:pt x="593349" y="196260"/>
                    <a:pt x="581013" y="196260"/>
                  </a:cubicBezTo>
                  <a:cubicBezTo>
                    <a:pt x="554791" y="149258"/>
                    <a:pt x="528568" y="102256"/>
                    <a:pt x="502345" y="55254"/>
                  </a:cubicBezTo>
                  <a:cubicBezTo>
                    <a:pt x="502345" y="102256"/>
                    <a:pt x="502345" y="149258"/>
                    <a:pt x="502345" y="196260"/>
                  </a:cubicBezTo>
                  <a:cubicBezTo>
                    <a:pt x="490475" y="196260"/>
                    <a:pt x="478605" y="196260"/>
                    <a:pt x="466735" y="196260"/>
                  </a:cubicBezTo>
                  <a:cubicBezTo>
                    <a:pt x="466735" y="132159"/>
                    <a:pt x="466735" y="68057"/>
                    <a:pt x="466735" y="3956"/>
                  </a:cubicBezTo>
                  <a:close/>
                  <a:moveTo>
                    <a:pt x="339539" y="3956"/>
                  </a:moveTo>
                  <a:cubicBezTo>
                    <a:pt x="371425" y="3956"/>
                    <a:pt x="403311" y="3956"/>
                    <a:pt x="435198" y="3956"/>
                  </a:cubicBezTo>
                  <a:cubicBezTo>
                    <a:pt x="435198" y="13527"/>
                    <a:pt x="435198" y="23097"/>
                    <a:pt x="435198" y="32668"/>
                  </a:cubicBezTo>
                  <a:cubicBezTo>
                    <a:pt x="425655" y="32668"/>
                    <a:pt x="416112" y="32668"/>
                    <a:pt x="406570" y="32668"/>
                  </a:cubicBezTo>
                  <a:cubicBezTo>
                    <a:pt x="406570" y="77628"/>
                    <a:pt x="406570" y="122588"/>
                    <a:pt x="406570" y="167548"/>
                  </a:cubicBezTo>
                  <a:cubicBezTo>
                    <a:pt x="416112" y="167548"/>
                    <a:pt x="425655" y="167548"/>
                    <a:pt x="435198" y="167548"/>
                  </a:cubicBezTo>
                  <a:cubicBezTo>
                    <a:pt x="435198" y="177119"/>
                    <a:pt x="435198" y="186689"/>
                    <a:pt x="435198" y="196260"/>
                  </a:cubicBezTo>
                  <a:cubicBezTo>
                    <a:pt x="403311" y="196260"/>
                    <a:pt x="371425" y="196260"/>
                    <a:pt x="339539" y="196260"/>
                  </a:cubicBezTo>
                  <a:cubicBezTo>
                    <a:pt x="339539" y="186689"/>
                    <a:pt x="339539" y="177119"/>
                    <a:pt x="339539" y="167548"/>
                  </a:cubicBezTo>
                  <a:cubicBezTo>
                    <a:pt x="349081" y="167548"/>
                    <a:pt x="358624" y="167548"/>
                    <a:pt x="368166" y="167548"/>
                  </a:cubicBezTo>
                  <a:cubicBezTo>
                    <a:pt x="368166" y="122588"/>
                    <a:pt x="368166" y="77628"/>
                    <a:pt x="368166" y="32668"/>
                  </a:cubicBezTo>
                  <a:cubicBezTo>
                    <a:pt x="358624" y="32668"/>
                    <a:pt x="349081" y="32668"/>
                    <a:pt x="339539" y="32668"/>
                  </a:cubicBezTo>
                  <a:cubicBezTo>
                    <a:pt x="339539" y="23097"/>
                    <a:pt x="339539" y="13527"/>
                    <a:pt x="339539" y="3956"/>
                  </a:cubicBezTo>
                  <a:close/>
                  <a:moveTo>
                    <a:pt x="0" y="3956"/>
                  </a:moveTo>
                  <a:cubicBezTo>
                    <a:pt x="22111" y="3956"/>
                    <a:pt x="44222" y="3956"/>
                    <a:pt x="66333" y="3956"/>
                  </a:cubicBezTo>
                  <a:cubicBezTo>
                    <a:pt x="89064" y="3956"/>
                    <a:pt x="106326" y="9039"/>
                    <a:pt x="118119" y="19205"/>
                  </a:cubicBezTo>
                  <a:cubicBezTo>
                    <a:pt x="129911" y="29371"/>
                    <a:pt x="135808" y="44237"/>
                    <a:pt x="135808" y="63804"/>
                  </a:cubicBezTo>
                  <a:cubicBezTo>
                    <a:pt x="135808" y="84221"/>
                    <a:pt x="129291" y="100491"/>
                    <a:pt x="116257" y="112613"/>
                  </a:cubicBezTo>
                  <a:cubicBezTo>
                    <a:pt x="103223" y="124736"/>
                    <a:pt x="86233" y="130797"/>
                    <a:pt x="65285" y="130797"/>
                  </a:cubicBezTo>
                  <a:cubicBezTo>
                    <a:pt x="56325" y="130797"/>
                    <a:pt x="47364" y="130797"/>
                    <a:pt x="38403" y="130797"/>
                  </a:cubicBezTo>
                  <a:cubicBezTo>
                    <a:pt x="38403" y="152618"/>
                    <a:pt x="38403" y="174439"/>
                    <a:pt x="38403" y="196260"/>
                  </a:cubicBezTo>
                  <a:cubicBezTo>
                    <a:pt x="25602" y="196260"/>
                    <a:pt x="12801" y="196260"/>
                    <a:pt x="0" y="196260"/>
                  </a:cubicBezTo>
                  <a:cubicBezTo>
                    <a:pt x="0" y="132159"/>
                    <a:pt x="0" y="68057"/>
                    <a:pt x="0" y="3956"/>
                  </a:cubicBezTo>
                  <a:close/>
                  <a:moveTo>
                    <a:pt x="233484" y="0"/>
                  </a:moveTo>
                  <a:cubicBezTo>
                    <a:pt x="260250" y="0"/>
                    <a:pt x="281255" y="8933"/>
                    <a:pt x="296500" y="26798"/>
                  </a:cubicBezTo>
                  <a:cubicBezTo>
                    <a:pt x="311745" y="44663"/>
                    <a:pt x="319367" y="69163"/>
                    <a:pt x="319367" y="100299"/>
                  </a:cubicBezTo>
                  <a:cubicBezTo>
                    <a:pt x="319367" y="131180"/>
                    <a:pt x="311784" y="155574"/>
                    <a:pt x="296616" y="173482"/>
                  </a:cubicBezTo>
                  <a:cubicBezTo>
                    <a:pt x="281449" y="191389"/>
                    <a:pt x="260405" y="200343"/>
                    <a:pt x="233484" y="200343"/>
                  </a:cubicBezTo>
                  <a:cubicBezTo>
                    <a:pt x="206796" y="200343"/>
                    <a:pt x="185829" y="191432"/>
                    <a:pt x="170584" y="173610"/>
                  </a:cubicBezTo>
                  <a:cubicBezTo>
                    <a:pt x="155339" y="155787"/>
                    <a:pt x="147717" y="131350"/>
                    <a:pt x="147717" y="100299"/>
                  </a:cubicBezTo>
                  <a:cubicBezTo>
                    <a:pt x="147717" y="69078"/>
                    <a:pt x="155300" y="44556"/>
                    <a:pt x="170468" y="26734"/>
                  </a:cubicBezTo>
                  <a:cubicBezTo>
                    <a:pt x="185635" y="8911"/>
                    <a:pt x="206640" y="0"/>
                    <a:pt x="2334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lumMod val="90000"/>
                      <a:lumOff val="10000"/>
                      <a:alpha val="84000"/>
                    </a:schemeClr>
                  </a:glow>
                </a:effectLst>
              </a:endParaRPr>
            </a:p>
          </p:txBody>
        </p:sp>
      </p:grpSp>
      <p:sp>
        <p:nvSpPr>
          <p:cNvPr id="11" name="テキスト ボックス 10">
            <a:extLst>
              <a:ext uri="{FF2B5EF4-FFF2-40B4-BE49-F238E27FC236}">
                <a16:creationId xmlns:a16="http://schemas.microsoft.com/office/drawing/2014/main" id="{B65C854A-1601-439B-8382-51381DE4C6D0}"/>
              </a:ext>
            </a:extLst>
          </p:cNvPr>
          <p:cNvSpPr txBox="1"/>
          <p:nvPr/>
        </p:nvSpPr>
        <p:spPr>
          <a:xfrm>
            <a:off x="1487360" y="5774322"/>
            <a:ext cx="10294205" cy="715089"/>
          </a:xfrm>
          <a:prstGeom prst="roundRect">
            <a:avLst/>
          </a:prstGeom>
          <a:solidFill>
            <a:schemeClr val="accent1">
              <a:lumMod val="20000"/>
              <a:lumOff val="80000"/>
            </a:schemeClr>
          </a:solidFill>
          <a:ln w="25400">
            <a:solidFill>
              <a:schemeClr val="accent1">
                <a:lumMod val="40000"/>
                <a:lumOff val="60000"/>
              </a:schemeClr>
            </a:solidFill>
          </a:ln>
        </p:spPr>
        <p:txBody>
          <a:bodyPr wrap="square" rtlCol="0">
            <a:spAutoFit/>
          </a:bodyPr>
          <a:lstStyle/>
          <a:p>
            <a:r>
              <a:rPr kumimoji="1" lang="ja-JP" altLang="en-US" dirty="0"/>
              <a:t>パラメータシートの「</a:t>
            </a:r>
            <a:r>
              <a:rPr kumimoji="1" lang="en-US" altLang="ja-JP" dirty="0"/>
              <a:t>ServiceNow</a:t>
            </a:r>
            <a:r>
              <a:rPr kumimoji="1" lang="ja-JP" altLang="en-US" dirty="0"/>
              <a:t>側連携日時」の一つ後ろの項目で</a:t>
            </a:r>
            <a:r>
              <a:rPr kumimoji="1" lang="en-US" altLang="ja-JP" dirty="0" err="1"/>
              <a:t>sys_id</a:t>
            </a:r>
            <a:r>
              <a:rPr kumimoji="1" lang="ja-JP" altLang="en-US" dirty="0"/>
              <a:t>紐づけ表を利用している場合のみ設定する。</a:t>
            </a:r>
          </a:p>
        </p:txBody>
      </p:sp>
    </p:spTree>
    <p:extLst>
      <p:ext uri="{BB962C8B-B14F-4D97-AF65-F5344CB8AC3E}">
        <p14:creationId xmlns:p14="http://schemas.microsoft.com/office/powerpoint/2010/main" val="22864143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2">
            <a:extLst>
              <a:ext uri="{FF2B5EF4-FFF2-40B4-BE49-F238E27FC236}">
                <a16:creationId xmlns:a16="http://schemas.microsoft.com/office/drawing/2014/main" id="{71443B08-CDE2-4EBF-A381-1C1CCAFA375E}"/>
              </a:ext>
            </a:extLst>
          </p:cNvPr>
          <p:cNvSpPr txBox="1">
            <a:spLocks/>
          </p:cNvSpPr>
          <p:nvPr/>
        </p:nvSpPr>
        <p:spPr>
          <a:xfrm>
            <a:off x="239350" y="836712"/>
            <a:ext cx="11713301" cy="5616476"/>
          </a:xfrm>
          <a:prstGeom prst="rect">
            <a:avLst/>
          </a:prstGeom>
        </p:spPr>
        <p:txBody>
          <a:bodyPr/>
          <a:lstStyle>
            <a:lvl1pPr marL="180000" indent="-180000" algn="l" rtl="0" eaLnBrk="1" fontAlgn="base" hangingPunct="1">
              <a:spcBef>
                <a:spcPts val="500"/>
              </a:spcBef>
              <a:spcAft>
                <a:spcPct val="0"/>
              </a:spcAft>
              <a:buClr>
                <a:schemeClr val="accent6"/>
              </a:buClr>
              <a:buFont typeface="Arial" panose="020B0604020202020204" pitchFamily="34" charset="0"/>
              <a:buChar char="▌"/>
              <a:defRPr kumimoji="1" sz="2000" b="0">
                <a:solidFill>
                  <a:schemeClr val="tx1"/>
                </a:solidFill>
                <a:latin typeface="+mn-lt"/>
                <a:ea typeface="+mn-ea"/>
                <a:cs typeface="+mn-cs"/>
              </a:defRPr>
            </a:lvl1pPr>
            <a:lvl2pPr marL="360000" indent="-180000" algn="l" rtl="0" eaLnBrk="1" fontAlgn="base" hangingPunct="1">
              <a:spcBef>
                <a:spcPts val="500"/>
              </a:spcBef>
              <a:spcAft>
                <a:spcPct val="0"/>
              </a:spcAft>
              <a:buClr>
                <a:schemeClr val="accent6"/>
              </a:buClr>
              <a:buFont typeface="Wingdings" pitchFamily="2" charset="2"/>
              <a:buChar char="l"/>
              <a:defRPr kumimoji="1" sz="1600" b="0">
                <a:solidFill>
                  <a:schemeClr val="tx1"/>
                </a:solidFill>
                <a:latin typeface="+mn-lt"/>
                <a:ea typeface="+mn-ea"/>
              </a:defRPr>
            </a:lvl2pPr>
            <a:lvl3pPr marL="468000" indent="-108000" algn="l" rtl="0" eaLnBrk="1" fontAlgn="base" hangingPunct="1">
              <a:spcBef>
                <a:spcPts val="500"/>
              </a:spcBef>
              <a:spcAft>
                <a:spcPct val="0"/>
              </a:spcAft>
              <a:buClr>
                <a:schemeClr val="accent6"/>
              </a:buClr>
              <a:buFont typeface="Arial" panose="020B0604020202020204" pitchFamily="34" charset="0"/>
              <a:buChar char="•"/>
              <a:defRPr kumimoji="1" sz="1400" b="0">
                <a:solidFill>
                  <a:schemeClr val="tx1"/>
                </a:solidFill>
                <a:latin typeface="+mn-lt"/>
                <a:ea typeface="+mn-ea"/>
              </a:defRPr>
            </a:lvl3pPr>
            <a:lvl4pPr marL="576000" indent="-108000" algn="l" rtl="0" eaLnBrk="1" fontAlgn="base" hangingPunct="1">
              <a:spcBef>
                <a:spcPts val="500"/>
              </a:spcBef>
              <a:spcAft>
                <a:spcPct val="0"/>
              </a:spcAft>
              <a:buClr>
                <a:schemeClr val="accent6"/>
              </a:buClr>
              <a:buFont typeface="Tahoma" pitchFamily="34" charset="0"/>
              <a:buChar char="–"/>
              <a:defRPr kumimoji="1" sz="1200" b="0">
                <a:solidFill>
                  <a:schemeClr val="tx1"/>
                </a:solidFill>
                <a:latin typeface="+mn-lt"/>
                <a:ea typeface="+mn-ea"/>
              </a:defRPr>
            </a:lvl4pPr>
            <a:lvl5pPr marL="735013" indent="-157163" algn="l" rtl="0" eaLnBrk="1" fontAlgn="base" hangingPunct="1">
              <a:spcBef>
                <a:spcPct val="20000"/>
              </a:spcBef>
              <a:spcAft>
                <a:spcPct val="0"/>
              </a:spcAft>
              <a:buClr>
                <a:schemeClr val="accent6"/>
              </a:buClr>
              <a:buChar char="≫"/>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r>
              <a:rPr lang="ja-JP" altLang="en-US" kern="0" dirty="0"/>
              <a:t>「マスタ管理</a:t>
            </a:r>
            <a:r>
              <a:rPr lang="en-US" altLang="ja-JP" kern="0" dirty="0"/>
              <a:t>_</a:t>
            </a:r>
            <a:r>
              <a:rPr lang="en-US" altLang="ja-JP" kern="0" dirty="0" err="1"/>
              <a:t>ServiceNow</a:t>
            </a:r>
            <a:r>
              <a:rPr lang="ja-JP" altLang="en-US" kern="0" dirty="0"/>
              <a:t>連携モデル」は</a:t>
            </a:r>
            <a:r>
              <a:rPr lang="en-US" altLang="ja-JP" kern="0" dirty="0" err="1"/>
              <a:t>ServiceNow</a:t>
            </a:r>
            <a:r>
              <a:rPr lang="ja-JP" altLang="en-US" kern="0" dirty="0"/>
              <a:t>連携に利用する</a:t>
            </a:r>
            <a:r>
              <a:rPr lang="ja-JP" altLang="en-US" dirty="0"/>
              <a:t>基本的な情報を登録するための</a:t>
            </a:r>
            <a:r>
              <a:rPr lang="ja-JP" altLang="en-US" kern="0" dirty="0"/>
              <a:t>メニュー群です。</a:t>
            </a:r>
            <a:endParaRPr lang="en-US" altLang="ja-JP" kern="0" dirty="0"/>
          </a:p>
        </p:txBody>
      </p:sp>
      <p:pic>
        <p:nvPicPr>
          <p:cNvPr id="11" name="図 10">
            <a:extLst>
              <a:ext uri="{FF2B5EF4-FFF2-40B4-BE49-F238E27FC236}">
                <a16:creationId xmlns:a16="http://schemas.microsoft.com/office/drawing/2014/main" id="{53E5D0F0-C19F-4B76-A338-E92D675697B1}"/>
              </a:ext>
            </a:extLst>
          </p:cNvPr>
          <p:cNvPicPr>
            <a:picLocks noChangeAspect="1"/>
          </p:cNvPicPr>
          <p:nvPr/>
        </p:nvPicPr>
        <p:blipFill>
          <a:blip r:embed="rId2"/>
          <a:stretch>
            <a:fillRect/>
          </a:stretch>
        </p:blipFill>
        <p:spPr>
          <a:xfrm>
            <a:off x="239349" y="1535204"/>
            <a:ext cx="7262512" cy="4917984"/>
          </a:xfrm>
          <a:prstGeom prst="rect">
            <a:avLst/>
          </a:prstGeom>
        </p:spPr>
      </p:pic>
      <p:sp>
        <p:nvSpPr>
          <p:cNvPr id="4" name="タイトル 3">
            <a:extLst>
              <a:ext uri="{FF2B5EF4-FFF2-40B4-BE49-F238E27FC236}">
                <a16:creationId xmlns:a16="http://schemas.microsoft.com/office/drawing/2014/main" id="{8BA84B80-6008-458B-90C3-B47FB1B2A9EE}"/>
              </a:ext>
            </a:extLst>
          </p:cNvPr>
          <p:cNvSpPr>
            <a:spLocks noGrp="1"/>
          </p:cNvSpPr>
          <p:nvPr>
            <p:ph type="title"/>
          </p:nvPr>
        </p:nvSpPr>
        <p:spPr/>
        <p:txBody>
          <a:bodyPr>
            <a:normAutofit/>
          </a:bodyPr>
          <a:lstStyle/>
          <a:p>
            <a:r>
              <a:rPr lang="en-US" altLang="ja-JP" dirty="0"/>
              <a:t>3.2</a:t>
            </a:r>
            <a:r>
              <a:rPr lang="ja-JP" altLang="en-US" dirty="0"/>
              <a:t> マスタ管理</a:t>
            </a:r>
            <a:endParaRPr kumimoji="1" lang="ja-JP" altLang="en-US" dirty="0"/>
          </a:p>
        </p:txBody>
      </p:sp>
      <p:sp>
        <p:nvSpPr>
          <p:cNvPr id="6" name="正方形/長方形 5"/>
          <p:cNvSpPr/>
          <p:nvPr/>
        </p:nvSpPr>
        <p:spPr bwMode="auto">
          <a:xfrm>
            <a:off x="3636774" y="5359882"/>
            <a:ext cx="936130" cy="1093306"/>
          </a:xfrm>
          <a:prstGeom prst="rect">
            <a:avLst/>
          </a:prstGeom>
          <a:noFill/>
          <a:ln w="3175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Tree>
    <p:extLst>
      <p:ext uri="{BB962C8B-B14F-4D97-AF65-F5344CB8AC3E}">
        <p14:creationId xmlns:p14="http://schemas.microsoft.com/office/powerpoint/2010/main" val="133387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CB8B00A8-A780-4447-AD3D-866F30AD9015}"/>
              </a:ext>
            </a:extLst>
          </p:cNvPr>
          <p:cNvPicPr>
            <a:picLocks noChangeAspect="1"/>
          </p:cNvPicPr>
          <p:nvPr/>
        </p:nvPicPr>
        <p:blipFill>
          <a:blip r:embed="rId2"/>
          <a:stretch>
            <a:fillRect/>
          </a:stretch>
        </p:blipFill>
        <p:spPr>
          <a:xfrm>
            <a:off x="239349" y="1311643"/>
            <a:ext cx="8137130" cy="5141545"/>
          </a:xfrm>
          <a:prstGeom prst="rect">
            <a:avLst/>
          </a:prstGeom>
        </p:spPr>
      </p:pic>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3.2.1</a:t>
            </a:r>
            <a:r>
              <a:rPr kumimoji="1" lang="ja-JP" altLang="en-US" dirty="0"/>
              <a:t> </a:t>
            </a:r>
            <a:r>
              <a:rPr lang="ja-JP" altLang="en-US" dirty="0"/>
              <a:t>クラス</a:t>
            </a:r>
            <a:endParaRPr kumimoji="1" lang="ja-JP" altLang="en-US" dirty="0"/>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err="1"/>
              <a:t>ServiceNow</a:t>
            </a:r>
            <a:r>
              <a:rPr lang="ja-JP" altLang="en-US" dirty="0"/>
              <a:t>に連携するクラスを登録します。</a:t>
            </a:r>
            <a:endParaRPr lang="en-US" altLang="ja-JP" dirty="0"/>
          </a:p>
        </p:txBody>
      </p:sp>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3334553794"/>
              </p:ext>
            </p:extLst>
          </p:nvPr>
        </p:nvGraphicFramePr>
        <p:xfrm>
          <a:off x="7836208" y="4533644"/>
          <a:ext cx="4212293" cy="1938536"/>
        </p:xfrm>
        <a:graphic>
          <a:graphicData uri="http://schemas.openxmlformats.org/drawingml/2006/table">
            <a:tbl>
              <a:tblPr firstRow="1" bandRow="1">
                <a:tableStyleId>{93296810-A885-4BE3-A3E7-6D5BEEA58F35}</a:tableStyleId>
              </a:tblPr>
              <a:tblGrid>
                <a:gridCol w="997268">
                  <a:extLst>
                    <a:ext uri="{9D8B030D-6E8A-4147-A177-3AD203B41FA5}">
                      <a16:colId xmlns:a16="http://schemas.microsoft.com/office/drawing/2014/main" val="1884901537"/>
                    </a:ext>
                  </a:extLst>
                </a:gridCol>
                <a:gridCol w="3215025">
                  <a:extLst>
                    <a:ext uri="{9D8B030D-6E8A-4147-A177-3AD203B41FA5}">
                      <a16:colId xmlns:a16="http://schemas.microsoft.com/office/drawing/2014/main" val="2768844600"/>
                    </a:ext>
                  </a:extLst>
                </a:gridCol>
              </a:tblGrid>
              <a:tr h="3919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671029">
                <a:tc>
                  <a:txBody>
                    <a:bodyPr/>
                    <a:lstStyle/>
                    <a:p>
                      <a:pPr algn="ctr"/>
                      <a:r>
                        <a:rPr kumimoji="1" lang="ja-JP" altLang="en-US" sz="1200" dirty="0"/>
                        <a:t>クラス名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対象レコードの所属するクラスの表示名</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t>
                      </a:r>
                      <a:r>
                        <a:rPr kumimoji="1" lang="ja-JP" altLang="en-US" sz="1200" dirty="0"/>
                        <a:t>最大長</a:t>
                      </a:r>
                      <a:r>
                        <a:rPr kumimoji="1" lang="en-US" altLang="ja-JP" sz="1200" dirty="0"/>
                        <a:t>]256</a:t>
                      </a:r>
                      <a:r>
                        <a:rPr kumimoji="1" lang="ja-JP" altLang="en-US" sz="1200" dirty="0"/>
                        <a:t>バイト</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3368595"/>
                  </a:ext>
                </a:extLst>
              </a:tr>
              <a:tr h="611292">
                <a:tc>
                  <a:txBody>
                    <a:bodyPr/>
                    <a:lstStyle/>
                    <a:p>
                      <a:pPr algn="ctr"/>
                      <a:r>
                        <a:rPr kumimoji="1" lang="ja-JP" altLang="en-US" sz="1200" dirty="0"/>
                        <a:t>テーブル名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Servicenow</a:t>
                      </a:r>
                      <a:r>
                        <a:rPr kumimoji="1" lang="ja-JP" altLang="en-US" sz="1200" dirty="0"/>
                        <a:t>のテーブル名</a:t>
                      </a:r>
                      <a:endParaRPr kumimoji="1" lang="en-US" altLang="ja-JP" sz="1200" dirty="0"/>
                    </a:p>
                    <a:p>
                      <a:pPr algn="ctr"/>
                      <a:r>
                        <a:rPr kumimoji="1" lang="en-US" altLang="ja-JP" sz="1200" dirty="0"/>
                        <a:t>※[</a:t>
                      </a:r>
                      <a:r>
                        <a:rPr kumimoji="1" lang="ja-JP" altLang="en-US" sz="1200" dirty="0"/>
                        <a:t>最大長</a:t>
                      </a:r>
                      <a:r>
                        <a:rPr kumimoji="1" lang="en-US" altLang="ja-JP" sz="1200" dirty="0"/>
                        <a:t>]64</a:t>
                      </a:r>
                      <a:r>
                        <a:rPr kumimoji="1" lang="ja-JP" altLang="en-US" sz="1200" dirty="0"/>
                        <a:t>バイト</a:t>
                      </a:r>
                      <a:endParaRPr kumimoji="1" lang="en-US" altLang="ja-JP" sz="1200" dirty="0"/>
                    </a:p>
                    <a:p>
                      <a:pPr algn="ctr"/>
                      <a:r>
                        <a:rPr kumimoji="1" lang="ja-JP" altLang="en-US" sz="1200" dirty="0"/>
                        <a:t>取得方法は下記参照</a:t>
                      </a:r>
                      <a:endParaRPr kumimoji="1" lang="en-US" altLang="ja-JP" sz="1200" dirty="0"/>
                    </a:p>
                    <a:p>
                      <a:pPr algn="ctr"/>
                      <a:r>
                        <a:rPr lang="en-US" altLang="ja-JP" sz="1200" dirty="0">
                          <a:latin typeface="+mn-ea"/>
                          <a:hlinkClick r:id="rId3" action="ppaction://hlinksldjump"/>
                        </a:rPr>
                        <a:t>5.1 </a:t>
                      </a:r>
                      <a:r>
                        <a:rPr lang="ja-JP" altLang="en-US" sz="1200" dirty="0">
                          <a:latin typeface="+mn-ea"/>
                          <a:hlinkClick r:id="rId3" action="ppaction://hlinksldjump"/>
                        </a:rPr>
                        <a:t>テーブル名の取得</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bl>
          </a:graphicData>
        </a:graphic>
      </p:graphicFrame>
    </p:spTree>
    <p:extLst>
      <p:ext uri="{BB962C8B-B14F-4D97-AF65-F5344CB8AC3E}">
        <p14:creationId xmlns:p14="http://schemas.microsoft.com/office/powerpoint/2010/main" val="1128198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5546318-4FFB-4DD9-AF3A-B5FAA84F39F6}"/>
              </a:ext>
            </a:extLst>
          </p:cNvPr>
          <p:cNvPicPr>
            <a:picLocks noChangeAspect="1"/>
          </p:cNvPicPr>
          <p:nvPr/>
        </p:nvPicPr>
        <p:blipFill>
          <a:blip r:embed="rId2"/>
          <a:stretch>
            <a:fillRect/>
          </a:stretch>
        </p:blipFill>
        <p:spPr>
          <a:xfrm>
            <a:off x="238050" y="1367276"/>
            <a:ext cx="8449175" cy="5085912"/>
          </a:xfrm>
          <a:prstGeom prst="rect">
            <a:avLst/>
          </a:prstGeom>
        </p:spPr>
      </p:pic>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3.2.2</a:t>
            </a:r>
            <a:r>
              <a:rPr kumimoji="1" lang="ja-JP" altLang="en-US" dirty="0"/>
              <a:t> </a:t>
            </a:r>
            <a:r>
              <a:rPr lang="ja-JP" altLang="en-US" dirty="0"/>
              <a:t>オペレーティングシステム</a:t>
            </a:r>
            <a:endParaRPr kumimoji="1" lang="ja-JP" altLang="en-US" dirty="0"/>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err="1"/>
              <a:t>ServiceNow</a:t>
            </a:r>
            <a:r>
              <a:rPr lang="ja-JP" altLang="en-US" dirty="0"/>
              <a:t>に連携するオペレーティングシステムを登録します。</a:t>
            </a:r>
            <a:endParaRPr lang="en-US" altLang="ja-JP" dirty="0"/>
          </a:p>
        </p:txBody>
      </p:sp>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619263052"/>
              </p:ext>
            </p:extLst>
          </p:nvPr>
        </p:nvGraphicFramePr>
        <p:xfrm>
          <a:off x="6649303" y="5151489"/>
          <a:ext cx="5302048" cy="1267507"/>
        </p:xfrm>
        <a:graphic>
          <a:graphicData uri="http://schemas.openxmlformats.org/drawingml/2006/table">
            <a:tbl>
              <a:tblPr firstRow="1" bandRow="1">
                <a:tableStyleId>{93296810-A885-4BE3-A3E7-6D5BEEA58F35}</a:tableStyleId>
              </a:tblPr>
              <a:tblGrid>
                <a:gridCol w="2064068">
                  <a:extLst>
                    <a:ext uri="{9D8B030D-6E8A-4147-A177-3AD203B41FA5}">
                      <a16:colId xmlns:a16="http://schemas.microsoft.com/office/drawing/2014/main" val="1884901537"/>
                    </a:ext>
                  </a:extLst>
                </a:gridCol>
                <a:gridCol w="3237980">
                  <a:extLst>
                    <a:ext uri="{9D8B030D-6E8A-4147-A177-3AD203B41FA5}">
                      <a16:colId xmlns:a16="http://schemas.microsoft.com/office/drawing/2014/main" val="2768844600"/>
                    </a:ext>
                  </a:extLst>
                </a:gridCol>
              </a:tblGrid>
              <a:tr h="3919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671029">
                <a:tc>
                  <a:txBody>
                    <a:bodyPr/>
                    <a:lstStyle/>
                    <a:p>
                      <a:pPr algn="ctr"/>
                      <a:r>
                        <a:rPr kumimoji="1" lang="ja-JP" altLang="en-US" sz="1200" dirty="0"/>
                        <a:t>オペレーティングシステム</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オペレーティングシステム名</a:t>
                      </a:r>
                      <a:endParaRPr kumimoji="1" lang="en-US" altLang="ja-JP" sz="1200" dirty="0"/>
                    </a:p>
                    <a:p>
                      <a:pPr algn="ctr"/>
                      <a:r>
                        <a:rPr kumimoji="1" lang="en-US" altLang="ja-JP" sz="1200" dirty="0"/>
                        <a:t>※[</a:t>
                      </a:r>
                      <a:r>
                        <a:rPr kumimoji="1" lang="ja-JP" altLang="en-US" sz="1200" dirty="0"/>
                        <a:t>最大長</a:t>
                      </a:r>
                      <a:r>
                        <a:rPr kumimoji="1" lang="en-US" altLang="ja-JP" sz="1200" dirty="0"/>
                        <a:t>]256</a:t>
                      </a:r>
                      <a:r>
                        <a:rPr kumimoji="1" lang="ja-JP" altLang="en-US" sz="1200" dirty="0"/>
                        <a:t>バイト</a:t>
                      </a:r>
                      <a:endParaRPr kumimoji="1" lang="en-US" altLang="ja-JP" sz="1200" dirty="0"/>
                    </a:p>
                    <a:p>
                      <a:pPr algn="ctr"/>
                      <a:r>
                        <a:rPr kumimoji="1" lang="ja-JP" altLang="en-US" sz="1200" dirty="0"/>
                        <a:t>取得方法は下記参照</a:t>
                      </a:r>
                      <a:endParaRPr kumimoji="1" lang="en-US" altLang="ja-JP" sz="1200" dirty="0"/>
                    </a:p>
                    <a:p>
                      <a:pPr algn="ctr"/>
                      <a:r>
                        <a:rPr lang="en-US" altLang="ja-JP" sz="1200" dirty="0">
                          <a:latin typeface="+mn-ea"/>
                          <a:hlinkClick r:id="rId3" action="ppaction://hlinksldjump"/>
                        </a:rPr>
                        <a:t>5.3 </a:t>
                      </a:r>
                      <a:r>
                        <a:rPr lang="ja-JP" altLang="en-US" sz="1200" dirty="0">
                          <a:latin typeface="+mn-ea"/>
                          <a:hlinkClick r:id="rId3" action="ppaction://hlinksldjump"/>
                        </a:rPr>
                        <a:t>オ</a:t>
                      </a:r>
                      <a:r>
                        <a:rPr lang="ja-JP" altLang="en-US" sz="1200" dirty="0" err="1">
                          <a:latin typeface="+mn-ea"/>
                          <a:hlinkClick r:id="rId3" action="ppaction://hlinksldjump"/>
                        </a:rPr>
                        <a:t>ぺ</a:t>
                      </a:r>
                      <a:r>
                        <a:rPr lang="ja-JP" altLang="en-US" sz="1200" dirty="0">
                          <a:latin typeface="+mn-ea"/>
                          <a:hlinkClick r:id="rId3" action="ppaction://hlinksldjump"/>
                        </a:rPr>
                        <a:t>レーティングシステムの取得</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3368595"/>
                  </a:ext>
                </a:extLst>
              </a:tr>
            </a:tbl>
          </a:graphicData>
        </a:graphic>
      </p:graphicFrame>
    </p:spTree>
    <p:extLst>
      <p:ext uri="{BB962C8B-B14F-4D97-AF65-F5344CB8AC3E}">
        <p14:creationId xmlns:p14="http://schemas.microsoft.com/office/powerpoint/2010/main" val="17495527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BC99D9BD-2B6F-4B03-AA2E-2899ADAF55A8}"/>
              </a:ext>
            </a:extLst>
          </p:cNvPr>
          <p:cNvPicPr>
            <a:picLocks noChangeAspect="1"/>
          </p:cNvPicPr>
          <p:nvPr/>
        </p:nvPicPr>
        <p:blipFill>
          <a:blip r:embed="rId2"/>
          <a:stretch>
            <a:fillRect/>
          </a:stretch>
        </p:blipFill>
        <p:spPr>
          <a:xfrm>
            <a:off x="239349" y="1286910"/>
            <a:ext cx="8377001" cy="5107269"/>
          </a:xfrm>
          <a:prstGeom prst="rect">
            <a:avLst/>
          </a:prstGeom>
        </p:spPr>
      </p:pic>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3.2.3</a:t>
            </a:r>
            <a:r>
              <a:rPr kumimoji="1" lang="ja-JP" altLang="en-US" dirty="0"/>
              <a:t> </a:t>
            </a:r>
            <a:r>
              <a:rPr lang="ja-JP" altLang="en-US" dirty="0"/>
              <a:t>メーカー</a:t>
            </a:r>
            <a:r>
              <a:rPr lang="en-US" altLang="ja-JP" dirty="0"/>
              <a:t>_</a:t>
            </a:r>
            <a:r>
              <a:rPr lang="en-US" altLang="ja-JP" dirty="0" err="1"/>
              <a:t>sys_id</a:t>
            </a:r>
            <a:r>
              <a:rPr lang="ja-JP" altLang="en-US" dirty="0"/>
              <a:t>紐づけ表</a:t>
            </a:r>
            <a:endParaRPr kumimoji="1" lang="ja-JP" altLang="en-US" dirty="0"/>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err="1"/>
              <a:t>ServiceNow</a:t>
            </a:r>
            <a:r>
              <a:rPr lang="ja-JP" altLang="en-US" dirty="0"/>
              <a:t>に連携するメーカー名を登録します。</a:t>
            </a:r>
            <a:endParaRPr lang="en-US" altLang="ja-JP" dirty="0"/>
          </a:p>
        </p:txBody>
      </p:sp>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3724394404"/>
              </p:ext>
            </p:extLst>
          </p:nvPr>
        </p:nvGraphicFramePr>
        <p:xfrm>
          <a:off x="8861677" y="4638523"/>
          <a:ext cx="3089674" cy="1755656"/>
        </p:xfrm>
        <a:graphic>
          <a:graphicData uri="http://schemas.openxmlformats.org/drawingml/2006/table">
            <a:tbl>
              <a:tblPr firstRow="1" bandRow="1">
                <a:tableStyleId>{93296810-A885-4BE3-A3E7-6D5BEEA58F35}</a:tableStyleId>
              </a:tblPr>
              <a:tblGrid>
                <a:gridCol w="844868">
                  <a:extLst>
                    <a:ext uri="{9D8B030D-6E8A-4147-A177-3AD203B41FA5}">
                      <a16:colId xmlns:a16="http://schemas.microsoft.com/office/drawing/2014/main" val="1884901537"/>
                    </a:ext>
                  </a:extLst>
                </a:gridCol>
                <a:gridCol w="2244806">
                  <a:extLst>
                    <a:ext uri="{9D8B030D-6E8A-4147-A177-3AD203B41FA5}">
                      <a16:colId xmlns:a16="http://schemas.microsoft.com/office/drawing/2014/main" val="2768844600"/>
                    </a:ext>
                  </a:extLst>
                </a:gridCol>
              </a:tblGrid>
              <a:tr h="3919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671029">
                <a:tc>
                  <a:txBody>
                    <a:bodyPr/>
                    <a:lstStyle/>
                    <a:p>
                      <a:pPr algn="ctr"/>
                      <a:r>
                        <a:rPr kumimoji="1" lang="ja-JP" altLang="en-US" sz="1200" dirty="0"/>
                        <a:t>名前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メーカー名</a:t>
                      </a:r>
                      <a:endParaRPr kumimoji="1" lang="en-US" altLang="ja-JP" sz="1200" dirty="0"/>
                    </a:p>
                    <a:p>
                      <a:pPr algn="ctr"/>
                      <a:r>
                        <a:rPr kumimoji="1" lang="en-US" altLang="ja-JP" sz="1200" dirty="0"/>
                        <a:t>※[</a:t>
                      </a:r>
                      <a:r>
                        <a:rPr kumimoji="1" lang="ja-JP" altLang="en-US" sz="1200" dirty="0"/>
                        <a:t>最大長</a:t>
                      </a:r>
                      <a:r>
                        <a:rPr kumimoji="1" lang="en-US" altLang="ja-JP" sz="1200" dirty="0"/>
                        <a:t>]160</a:t>
                      </a:r>
                      <a:r>
                        <a:rPr kumimoji="1" lang="ja-JP" altLang="en-US" sz="1200" dirty="0"/>
                        <a:t>バイト</a:t>
                      </a:r>
                    </a:p>
                    <a:p>
                      <a:pPr algn="ctr"/>
                      <a:r>
                        <a:rPr kumimoji="1" lang="en-US" altLang="ja-JP" sz="1200" dirty="0"/>
                        <a:t>[</a:t>
                      </a:r>
                      <a:r>
                        <a:rPr kumimoji="1" lang="ja-JP" altLang="en-US" sz="1200" dirty="0"/>
                        <a:t>最大文字数</a:t>
                      </a:r>
                      <a:r>
                        <a:rPr kumimoji="1" lang="en-US" altLang="ja-JP" sz="1200" dirty="0"/>
                        <a:t>]80</a:t>
                      </a:r>
                      <a:r>
                        <a:rPr kumimoji="1" lang="ja-JP" altLang="en-US" sz="1200" dirty="0"/>
                        <a:t>文字</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3368595"/>
                  </a:ext>
                </a:extLst>
              </a:tr>
              <a:tr h="671029">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※Ansible</a:t>
                      </a:r>
                      <a:r>
                        <a:rPr kumimoji="1" lang="ja-JP" altLang="en-US" sz="1200" dirty="0"/>
                        <a:t>が設定する項目</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67045396"/>
                  </a:ext>
                </a:extLst>
              </a:tr>
            </a:tbl>
          </a:graphicData>
        </a:graphic>
      </p:graphicFrame>
    </p:spTree>
    <p:extLst>
      <p:ext uri="{BB962C8B-B14F-4D97-AF65-F5344CB8AC3E}">
        <p14:creationId xmlns:p14="http://schemas.microsoft.com/office/powerpoint/2010/main" val="9720206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3.2.4</a:t>
            </a:r>
            <a:r>
              <a:rPr kumimoji="1" lang="ja-JP" altLang="en-US" dirty="0"/>
              <a:t> </a:t>
            </a:r>
            <a:r>
              <a:rPr lang="ja-JP" altLang="en-US" dirty="0"/>
              <a:t>製品モデル名</a:t>
            </a:r>
            <a:r>
              <a:rPr lang="en-US" altLang="ja-JP" dirty="0"/>
              <a:t>_</a:t>
            </a:r>
            <a:r>
              <a:rPr lang="en-US" altLang="ja-JP" dirty="0" err="1"/>
              <a:t>sys_id</a:t>
            </a:r>
            <a:r>
              <a:rPr lang="ja-JP" altLang="en-US" dirty="0"/>
              <a:t>紐づけ表</a:t>
            </a:r>
            <a:endParaRPr kumimoji="1" lang="ja-JP" altLang="en-US" dirty="0"/>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err="1"/>
              <a:t>ServiceNow</a:t>
            </a:r>
            <a:r>
              <a:rPr lang="ja-JP" altLang="en-US" dirty="0"/>
              <a:t>に連携する製品モデル名を登録します。</a:t>
            </a:r>
            <a:endParaRPr lang="en-US" altLang="ja-JP" dirty="0"/>
          </a:p>
        </p:txBody>
      </p:sp>
      <p:pic>
        <p:nvPicPr>
          <p:cNvPr id="5" name="図 4">
            <a:extLst>
              <a:ext uri="{FF2B5EF4-FFF2-40B4-BE49-F238E27FC236}">
                <a16:creationId xmlns:a16="http://schemas.microsoft.com/office/drawing/2014/main" id="{BE609E76-DD20-4847-BAA4-A7290996393B}"/>
              </a:ext>
            </a:extLst>
          </p:cNvPr>
          <p:cNvPicPr>
            <a:picLocks noChangeAspect="1"/>
          </p:cNvPicPr>
          <p:nvPr/>
        </p:nvPicPr>
        <p:blipFill>
          <a:blip r:embed="rId2"/>
          <a:stretch>
            <a:fillRect/>
          </a:stretch>
        </p:blipFill>
        <p:spPr>
          <a:xfrm>
            <a:off x="238051" y="1248117"/>
            <a:ext cx="8234280" cy="5116446"/>
          </a:xfrm>
          <a:prstGeom prst="rect">
            <a:avLst/>
          </a:prstGeom>
        </p:spPr>
      </p:pic>
      <p:graphicFrame>
        <p:nvGraphicFramePr>
          <p:cNvPr id="8" name="表 7">
            <a:extLst>
              <a:ext uri="{FF2B5EF4-FFF2-40B4-BE49-F238E27FC236}">
                <a16:creationId xmlns:a16="http://schemas.microsoft.com/office/drawing/2014/main" id="{9A0D98C7-9D38-4DC2-9C16-1774FC6B7670}"/>
              </a:ext>
            </a:extLst>
          </p:cNvPr>
          <p:cNvGraphicFramePr>
            <a:graphicFrameLocks noGrp="1"/>
          </p:cNvGraphicFramePr>
          <p:nvPr>
            <p:extLst>
              <p:ext uri="{D42A27DB-BD31-4B8C-83A1-F6EECF244321}">
                <p14:modId xmlns:p14="http://schemas.microsoft.com/office/powerpoint/2010/main" val="500245258"/>
              </p:ext>
            </p:extLst>
          </p:nvPr>
        </p:nvGraphicFramePr>
        <p:xfrm>
          <a:off x="8848120" y="4615561"/>
          <a:ext cx="3089674" cy="1755656"/>
        </p:xfrm>
        <a:graphic>
          <a:graphicData uri="http://schemas.openxmlformats.org/drawingml/2006/table">
            <a:tbl>
              <a:tblPr firstRow="1" bandRow="1">
                <a:tableStyleId>{93296810-A885-4BE3-A3E7-6D5BEEA58F35}</a:tableStyleId>
              </a:tblPr>
              <a:tblGrid>
                <a:gridCol w="844868">
                  <a:extLst>
                    <a:ext uri="{9D8B030D-6E8A-4147-A177-3AD203B41FA5}">
                      <a16:colId xmlns:a16="http://schemas.microsoft.com/office/drawing/2014/main" val="1884901537"/>
                    </a:ext>
                  </a:extLst>
                </a:gridCol>
                <a:gridCol w="2244806">
                  <a:extLst>
                    <a:ext uri="{9D8B030D-6E8A-4147-A177-3AD203B41FA5}">
                      <a16:colId xmlns:a16="http://schemas.microsoft.com/office/drawing/2014/main" val="2768844600"/>
                    </a:ext>
                  </a:extLst>
                </a:gridCol>
              </a:tblGrid>
              <a:tr h="3919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671029">
                <a:tc>
                  <a:txBody>
                    <a:bodyPr/>
                    <a:lstStyle/>
                    <a:p>
                      <a:pPr algn="ctr"/>
                      <a:r>
                        <a:rPr kumimoji="1" lang="ja-JP" altLang="en-US" sz="1200" dirty="0"/>
                        <a:t>名前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製品モデル名</a:t>
                      </a:r>
                      <a:endParaRPr kumimoji="1" lang="en-US" altLang="ja-JP" sz="1200" dirty="0"/>
                    </a:p>
                    <a:p>
                      <a:pPr algn="ctr"/>
                      <a:r>
                        <a:rPr kumimoji="1" lang="en-US" altLang="ja-JP" sz="1200" dirty="0"/>
                        <a:t>※[</a:t>
                      </a:r>
                      <a:r>
                        <a:rPr kumimoji="1" lang="ja-JP" altLang="en-US" sz="1200" dirty="0"/>
                        <a:t>最大長</a:t>
                      </a:r>
                      <a:r>
                        <a:rPr kumimoji="1" lang="en-US" altLang="ja-JP" sz="1200" dirty="0"/>
                        <a:t>]160</a:t>
                      </a:r>
                      <a:r>
                        <a:rPr kumimoji="1" lang="ja-JP" altLang="en-US" sz="1200" dirty="0"/>
                        <a:t>バイト</a:t>
                      </a:r>
                    </a:p>
                    <a:p>
                      <a:pPr algn="ctr"/>
                      <a:r>
                        <a:rPr kumimoji="1" lang="en-US" altLang="ja-JP" sz="1200" dirty="0"/>
                        <a:t>[</a:t>
                      </a:r>
                      <a:r>
                        <a:rPr kumimoji="1" lang="ja-JP" altLang="en-US" sz="1200" dirty="0"/>
                        <a:t>最大文字数</a:t>
                      </a:r>
                      <a:r>
                        <a:rPr kumimoji="1" lang="en-US" altLang="ja-JP" sz="1200" dirty="0"/>
                        <a:t>]80</a:t>
                      </a:r>
                      <a:r>
                        <a:rPr kumimoji="1" lang="ja-JP" altLang="en-US" sz="1200" dirty="0"/>
                        <a:t>文字</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3368595"/>
                  </a:ext>
                </a:extLst>
              </a:tr>
              <a:tr h="671029">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※Ansible</a:t>
                      </a:r>
                      <a:r>
                        <a:rPr kumimoji="1" lang="ja-JP" altLang="en-US" sz="1200" dirty="0"/>
                        <a:t>が設定する項目</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67045396"/>
                  </a:ext>
                </a:extLst>
              </a:tr>
            </a:tbl>
          </a:graphicData>
        </a:graphic>
      </p:graphicFrame>
    </p:spTree>
    <p:extLst>
      <p:ext uri="{BB962C8B-B14F-4D97-AF65-F5344CB8AC3E}">
        <p14:creationId xmlns:p14="http://schemas.microsoft.com/office/powerpoint/2010/main" val="766834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3"/>
          <p:cNvSpPr>
            <a:spLocks noGrp="1"/>
          </p:cNvSpPr>
          <p:nvPr>
            <p:ph type="body" sz="quarter" idx="10"/>
          </p:nvPr>
        </p:nvSpPr>
        <p:spPr>
          <a:xfrm>
            <a:off x="1631380" y="-698"/>
            <a:ext cx="10009390" cy="6858697"/>
          </a:xfrm>
        </p:spPr>
        <p:txBody>
          <a:bodyPr vert="horz" wrap="square" lIns="91440" tIns="45720" rIns="91440" bIns="45720" rtlCol="0" anchor="t">
            <a:noAutofit/>
          </a:bodyPr>
          <a:lstStyle/>
          <a:p>
            <a:pPr marL="457200" indent="-457200">
              <a:buFont typeface="+mj-lt"/>
              <a:buAutoNum type="arabicPeriod" startAt="3"/>
            </a:pPr>
            <a:r>
              <a:rPr lang="en-US" altLang="ja-JP" sz="2400" dirty="0" err="1">
                <a:latin typeface="Meiryo"/>
                <a:ea typeface="+mn-lt"/>
              </a:rPr>
              <a:t>ServiceNow</a:t>
            </a:r>
            <a:r>
              <a:rPr lang="ja-JP" altLang="en-US" sz="2400" dirty="0">
                <a:latin typeface="Meiryo"/>
                <a:ea typeface="+mn-lt"/>
              </a:rPr>
              <a:t>連携モデル</a:t>
            </a:r>
            <a:r>
              <a:rPr lang="ja-JP" altLang="en-US" sz="2400" dirty="0">
                <a:ea typeface="+mn-lt"/>
                <a:cs typeface="+mn-lt"/>
              </a:rPr>
              <a:t>の実行</a:t>
            </a:r>
            <a:endParaRPr lang="en-US" altLang="ja-JP" sz="2400" dirty="0">
              <a:ea typeface="+mn-lt"/>
              <a:cs typeface="+mn-lt"/>
            </a:endParaRPr>
          </a:p>
          <a:p>
            <a:pPr marL="637200" lvl="1" indent="-457200">
              <a:buFont typeface="+mj-lt"/>
              <a:buAutoNum type="arabicPeriod"/>
            </a:pPr>
            <a:r>
              <a:rPr lang="ja-JP" altLang="en-US" sz="2000" dirty="0"/>
              <a:t>連携情報管理</a:t>
            </a:r>
            <a:endParaRPr lang="en-US" altLang="ja-JP" sz="2000" dirty="0"/>
          </a:p>
          <a:p>
            <a:pPr marL="817200" lvl="2" indent="-457200">
              <a:buFont typeface="+mj-lt"/>
              <a:buAutoNum type="arabicPeriod"/>
            </a:pPr>
            <a:r>
              <a:rPr lang="ja-JP" altLang="en-US" sz="1800" dirty="0"/>
              <a:t>連携対象メニュー管理</a:t>
            </a:r>
            <a:endParaRPr lang="en-US" altLang="ja-JP" sz="1800" dirty="0"/>
          </a:p>
          <a:p>
            <a:pPr marL="817200" lvl="2" indent="-457200">
              <a:buFont typeface="+mj-lt"/>
              <a:buAutoNum type="arabicPeriod"/>
            </a:pPr>
            <a:r>
              <a:rPr lang="ja-JP" altLang="en-US" sz="1800" dirty="0"/>
              <a:t>項目名紐づけ表</a:t>
            </a:r>
            <a:endParaRPr lang="en-US" altLang="ja-JP" sz="1800" dirty="0"/>
          </a:p>
          <a:p>
            <a:pPr marL="817200" lvl="2" indent="-457200">
              <a:buFont typeface="+mj-lt"/>
              <a:buAutoNum type="arabicPeriod"/>
            </a:pPr>
            <a:r>
              <a:rPr lang="ja-JP" altLang="en-US" sz="1800" dirty="0"/>
              <a:t>メニュー</a:t>
            </a:r>
            <a:r>
              <a:rPr lang="en-US" altLang="ja-JP" sz="1800" dirty="0"/>
              <a:t>_</a:t>
            </a:r>
            <a:r>
              <a:rPr lang="ja-JP" altLang="en-US" sz="1800" dirty="0"/>
              <a:t>プルダウン参照先紐づけ表</a:t>
            </a:r>
            <a:br>
              <a:rPr lang="en-US" altLang="ja-JP" sz="1800" dirty="0"/>
            </a:br>
            <a:endParaRPr lang="en-US" altLang="ja-JP" sz="1800" dirty="0"/>
          </a:p>
          <a:p>
            <a:pPr marL="637200" lvl="1" indent="-457200">
              <a:buFont typeface="+mj-lt"/>
              <a:buAutoNum type="arabicPeriod"/>
            </a:pPr>
            <a:r>
              <a:rPr lang="ja-JP" altLang="en-US" sz="2000" dirty="0"/>
              <a:t>マスタ管理</a:t>
            </a:r>
            <a:endParaRPr lang="en-US" altLang="ja-JP" sz="2000" dirty="0"/>
          </a:p>
          <a:p>
            <a:pPr marL="817200" lvl="2" indent="-457200">
              <a:buFont typeface="+mj-lt"/>
              <a:buAutoNum type="arabicPeriod"/>
            </a:pPr>
            <a:r>
              <a:rPr lang="ja-JP" altLang="en-US" sz="1800" dirty="0"/>
              <a:t>クラス</a:t>
            </a:r>
            <a:endParaRPr lang="en-US" altLang="ja-JP" sz="1800" dirty="0"/>
          </a:p>
          <a:p>
            <a:pPr marL="817200" lvl="2" indent="-457200">
              <a:buFont typeface="+mj-lt"/>
              <a:buAutoNum type="arabicPeriod"/>
            </a:pPr>
            <a:r>
              <a:rPr lang="ja-JP" altLang="en-US" sz="1800" dirty="0"/>
              <a:t>オペレーティングシステム</a:t>
            </a:r>
            <a:endParaRPr lang="en-US" altLang="ja-JP" sz="1800" dirty="0"/>
          </a:p>
          <a:p>
            <a:pPr marL="817200" lvl="2" indent="-457200">
              <a:buFont typeface="+mj-lt"/>
              <a:buAutoNum type="arabicPeriod"/>
            </a:pPr>
            <a:r>
              <a:rPr lang="ja-JP" altLang="en-US" sz="1800" dirty="0"/>
              <a:t>メーカー</a:t>
            </a:r>
            <a:r>
              <a:rPr lang="en-US" altLang="ja-JP" sz="1800" dirty="0"/>
              <a:t>_</a:t>
            </a:r>
            <a:r>
              <a:rPr lang="en-US" altLang="ja-JP" sz="1800" dirty="0" err="1"/>
              <a:t>sys_id</a:t>
            </a:r>
            <a:r>
              <a:rPr lang="ja-JP" altLang="en-US" sz="1800" dirty="0"/>
              <a:t>紐づけ表</a:t>
            </a:r>
            <a:endParaRPr lang="en-US" altLang="ja-JP" sz="1800" dirty="0"/>
          </a:p>
          <a:p>
            <a:pPr marL="817200" lvl="2" indent="-457200">
              <a:buFont typeface="+mj-lt"/>
              <a:buAutoNum type="arabicPeriod"/>
            </a:pPr>
            <a:r>
              <a:rPr lang="ja-JP" altLang="en-US" sz="1800" dirty="0"/>
              <a:t>製品モデル</a:t>
            </a:r>
            <a:r>
              <a:rPr lang="en-US" altLang="ja-JP" sz="1800" dirty="0"/>
              <a:t>_</a:t>
            </a:r>
            <a:r>
              <a:rPr lang="en-US" altLang="ja-JP" sz="1800" dirty="0" err="1"/>
              <a:t>sys_id</a:t>
            </a:r>
            <a:r>
              <a:rPr lang="ja-JP" altLang="en-US" sz="1800" dirty="0"/>
              <a:t>紐づけ表</a:t>
            </a:r>
            <a:endParaRPr lang="en-US" altLang="ja-JP" sz="1800" dirty="0"/>
          </a:p>
          <a:p>
            <a:pPr marL="817200" lvl="2" indent="-457200">
              <a:buFont typeface="+mj-lt"/>
              <a:buAutoNum type="arabicPeriod"/>
            </a:pPr>
            <a:r>
              <a:rPr lang="ja-JP" altLang="en-US" sz="1800" dirty="0"/>
              <a:t>サーバ名</a:t>
            </a:r>
            <a:r>
              <a:rPr lang="en-US" altLang="ja-JP" sz="1800" dirty="0"/>
              <a:t>_</a:t>
            </a:r>
            <a:r>
              <a:rPr lang="en-US" altLang="ja-JP" sz="1800" dirty="0" err="1"/>
              <a:t>sys_id</a:t>
            </a:r>
            <a:r>
              <a:rPr lang="ja-JP" altLang="en-US" sz="1800" dirty="0"/>
              <a:t>紐づけ表</a:t>
            </a:r>
            <a:endParaRPr lang="en-US" altLang="ja-JP" sz="1800" dirty="0"/>
          </a:p>
          <a:p>
            <a:pPr marL="817200" lvl="2" indent="-457200">
              <a:buFont typeface="+mj-lt"/>
              <a:buAutoNum type="arabicPeriod"/>
            </a:pPr>
            <a:r>
              <a:rPr lang="en-US" altLang="ja-JP" sz="1800" dirty="0"/>
              <a:t>CI</a:t>
            </a:r>
            <a:r>
              <a:rPr lang="ja-JP" altLang="en-US" sz="1800" dirty="0"/>
              <a:t>リレーションシップタイプ</a:t>
            </a:r>
            <a:endParaRPr lang="en-US" altLang="ja-JP" sz="1800" dirty="0"/>
          </a:p>
          <a:p>
            <a:pPr lvl="2"/>
            <a:endParaRPr lang="en-US" altLang="ja-JP" sz="1800" dirty="0"/>
          </a:p>
          <a:p>
            <a:pPr marL="637200" lvl="1" indent="-457200">
              <a:buFont typeface="+mj-lt"/>
              <a:buAutoNum type="arabicPeriod" startAt="3"/>
            </a:pPr>
            <a:r>
              <a:rPr lang="en-US" altLang="ja-JP" sz="2000" dirty="0"/>
              <a:t>ServiceNow</a:t>
            </a:r>
            <a:r>
              <a:rPr lang="ja-JP" altLang="en-US" sz="2000" dirty="0"/>
              <a:t>連携モデルでレコードの連携</a:t>
            </a:r>
            <a:endParaRPr lang="en-US" altLang="ja-JP" sz="2000" dirty="0"/>
          </a:p>
          <a:p>
            <a:pPr marL="817200" lvl="2" indent="-457200">
              <a:buFont typeface="+mj-lt"/>
              <a:buAutoNum type="arabicPeriod"/>
            </a:pPr>
            <a:r>
              <a:rPr lang="ja-JP" altLang="en-US" sz="1800" dirty="0"/>
              <a:t>機器一覧の登録</a:t>
            </a:r>
            <a:endParaRPr lang="en-US" altLang="ja-JP" sz="1800" dirty="0"/>
          </a:p>
          <a:p>
            <a:pPr marL="817200" lvl="2" indent="-457200">
              <a:buFont typeface="+mj-lt"/>
              <a:buAutoNum type="arabicPeriod"/>
            </a:pPr>
            <a:r>
              <a:rPr lang="ja-JP" altLang="en-US" sz="1800" dirty="0"/>
              <a:t>オペレーション作成</a:t>
            </a:r>
            <a:endParaRPr lang="en-US" altLang="ja-JP" sz="1800" dirty="0"/>
          </a:p>
          <a:p>
            <a:pPr marL="817200" lvl="2" indent="-457200">
              <a:buFont typeface="+mj-lt"/>
              <a:buAutoNum type="arabicPeriod"/>
            </a:pPr>
            <a:r>
              <a:rPr lang="ja-JP" altLang="en-US" sz="1800" dirty="0"/>
              <a:t>パラメータシート登録</a:t>
            </a:r>
            <a:endParaRPr lang="en-US" altLang="ja-JP" sz="1800" dirty="0"/>
          </a:p>
          <a:p>
            <a:pPr marL="817200" lvl="2" indent="-457200">
              <a:buFont typeface="+mj-lt"/>
              <a:buAutoNum type="arabicPeriod"/>
            </a:pPr>
            <a:endParaRPr lang="en-US" altLang="ja-JP" sz="1800" dirty="0"/>
          </a:p>
          <a:p>
            <a:pPr lvl="2"/>
            <a:endParaRPr lang="en-US" altLang="ja-JP" sz="1800" dirty="0"/>
          </a:p>
        </p:txBody>
      </p:sp>
    </p:spTree>
    <p:extLst>
      <p:ext uri="{BB962C8B-B14F-4D97-AF65-F5344CB8AC3E}">
        <p14:creationId xmlns:p14="http://schemas.microsoft.com/office/powerpoint/2010/main" val="3511912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3.2.5</a:t>
            </a:r>
            <a:r>
              <a:rPr kumimoji="1" lang="ja-JP" altLang="en-US" dirty="0"/>
              <a:t> </a:t>
            </a:r>
            <a:r>
              <a:rPr lang="ja-JP" altLang="en-US" dirty="0"/>
              <a:t>サーバ名</a:t>
            </a:r>
            <a:r>
              <a:rPr lang="en-US" altLang="ja-JP" dirty="0"/>
              <a:t>_</a:t>
            </a:r>
            <a:r>
              <a:rPr lang="en-US" altLang="ja-JP" dirty="0" err="1"/>
              <a:t>sys_id</a:t>
            </a:r>
            <a:r>
              <a:rPr lang="ja-JP" altLang="en-US" dirty="0"/>
              <a:t>紐づけ表</a:t>
            </a:r>
            <a:endParaRPr kumimoji="1" lang="ja-JP" altLang="en-US" dirty="0"/>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err="1"/>
              <a:t>ServiceNow</a:t>
            </a:r>
            <a:r>
              <a:rPr lang="ja-JP" altLang="en-US" dirty="0"/>
              <a:t>に連携するサーバ名を登録します。</a:t>
            </a:r>
            <a:endParaRPr lang="en-US" altLang="ja-JP" dirty="0"/>
          </a:p>
        </p:txBody>
      </p:sp>
      <p:graphicFrame>
        <p:nvGraphicFramePr>
          <p:cNvPr id="8" name="表 7">
            <a:extLst>
              <a:ext uri="{FF2B5EF4-FFF2-40B4-BE49-F238E27FC236}">
                <a16:creationId xmlns:a16="http://schemas.microsoft.com/office/drawing/2014/main" id="{9A0D98C7-9D38-4DC2-9C16-1774FC6B7670}"/>
              </a:ext>
            </a:extLst>
          </p:cNvPr>
          <p:cNvGraphicFramePr>
            <a:graphicFrameLocks noGrp="1"/>
          </p:cNvGraphicFramePr>
          <p:nvPr>
            <p:extLst>
              <p:ext uri="{D42A27DB-BD31-4B8C-83A1-F6EECF244321}">
                <p14:modId xmlns:p14="http://schemas.microsoft.com/office/powerpoint/2010/main" val="1976054746"/>
              </p:ext>
            </p:extLst>
          </p:nvPr>
        </p:nvGraphicFramePr>
        <p:xfrm>
          <a:off x="8848120" y="4615561"/>
          <a:ext cx="3089674" cy="1755656"/>
        </p:xfrm>
        <a:graphic>
          <a:graphicData uri="http://schemas.openxmlformats.org/drawingml/2006/table">
            <a:tbl>
              <a:tblPr firstRow="1" bandRow="1">
                <a:tableStyleId>{93296810-A885-4BE3-A3E7-6D5BEEA58F35}</a:tableStyleId>
              </a:tblPr>
              <a:tblGrid>
                <a:gridCol w="844868">
                  <a:extLst>
                    <a:ext uri="{9D8B030D-6E8A-4147-A177-3AD203B41FA5}">
                      <a16:colId xmlns:a16="http://schemas.microsoft.com/office/drawing/2014/main" val="1884901537"/>
                    </a:ext>
                  </a:extLst>
                </a:gridCol>
                <a:gridCol w="2244806">
                  <a:extLst>
                    <a:ext uri="{9D8B030D-6E8A-4147-A177-3AD203B41FA5}">
                      <a16:colId xmlns:a16="http://schemas.microsoft.com/office/drawing/2014/main" val="2768844600"/>
                    </a:ext>
                  </a:extLst>
                </a:gridCol>
              </a:tblGrid>
              <a:tr h="3919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671029">
                <a:tc>
                  <a:txBody>
                    <a:bodyPr/>
                    <a:lstStyle/>
                    <a:p>
                      <a:pPr algn="ctr"/>
                      <a:r>
                        <a:rPr kumimoji="1" lang="ja-JP" altLang="en-US" sz="1200" dirty="0"/>
                        <a:t>名前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サーバ名</a:t>
                      </a:r>
                      <a:endParaRPr kumimoji="1" lang="en-US" altLang="ja-JP" sz="1200" dirty="0"/>
                    </a:p>
                    <a:p>
                      <a:pPr algn="ctr"/>
                      <a:r>
                        <a:rPr kumimoji="1" lang="en-US" altLang="ja-JP" sz="1200" dirty="0"/>
                        <a:t>※[</a:t>
                      </a:r>
                      <a:r>
                        <a:rPr kumimoji="1" lang="ja-JP" altLang="en-US" sz="1200" dirty="0"/>
                        <a:t>最大長</a:t>
                      </a:r>
                      <a:r>
                        <a:rPr kumimoji="1" lang="en-US" altLang="ja-JP" sz="1200" dirty="0"/>
                        <a:t>]510</a:t>
                      </a:r>
                      <a:r>
                        <a:rPr kumimoji="1" lang="ja-JP" altLang="en-US" sz="1200" dirty="0"/>
                        <a:t>バイト</a:t>
                      </a:r>
                    </a:p>
                    <a:p>
                      <a:pPr algn="ctr"/>
                      <a:r>
                        <a:rPr kumimoji="1" lang="en-US" altLang="ja-JP" sz="1200" dirty="0"/>
                        <a:t>[</a:t>
                      </a:r>
                      <a:r>
                        <a:rPr kumimoji="1" lang="ja-JP" altLang="en-US" sz="1200" dirty="0"/>
                        <a:t>最大文字数</a:t>
                      </a:r>
                      <a:r>
                        <a:rPr kumimoji="1" lang="en-US" altLang="ja-JP" sz="1200" dirty="0"/>
                        <a:t>]255</a:t>
                      </a:r>
                      <a:r>
                        <a:rPr kumimoji="1" lang="ja-JP" altLang="en-US" sz="1200" dirty="0"/>
                        <a:t>文字</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3368595"/>
                  </a:ext>
                </a:extLst>
              </a:tr>
              <a:tr h="671029">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※Ansible</a:t>
                      </a:r>
                      <a:r>
                        <a:rPr kumimoji="1" lang="ja-JP" altLang="en-US" sz="1200" dirty="0"/>
                        <a:t>が設定する項目</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67045396"/>
                  </a:ext>
                </a:extLst>
              </a:tr>
            </a:tbl>
          </a:graphicData>
        </a:graphic>
      </p:graphicFrame>
      <p:pic>
        <p:nvPicPr>
          <p:cNvPr id="6" name="図 5">
            <a:extLst>
              <a:ext uri="{FF2B5EF4-FFF2-40B4-BE49-F238E27FC236}">
                <a16:creationId xmlns:a16="http://schemas.microsoft.com/office/drawing/2014/main" id="{91B5AFE5-2F3D-4B98-801A-7A9A79FF6E24}"/>
              </a:ext>
            </a:extLst>
          </p:cNvPr>
          <p:cNvPicPr>
            <a:picLocks noChangeAspect="1"/>
          </p:cNvPicPr>
          <p:nvPr/>
        </p:nvPicPr>
        <p:blipFill>
          <a:blip r:embed="rId2"/>
          <a:stretch>
            <a:fillRect/>
          </a:stretch>
        </p:blipFill>
        <p:spPr>
          <a:xfrm>
            <a:off x="239349" y="1355707"/>
            <a:ext cx="5409734" cy="5074930"/>
          </a:xfrm>
          <a:prstGeom prst="rect">
            <a:avLst/>
          </a:prstGeom>
        </p:spPr>
      </p:pic>
    </p:spTree>
    <p:extLst>
      <p:ext uri="{BB962C8B-B14F-4D97-AF65-F5344CB8AC3E}">
        <p14:creationId xmlns:p14="http://schemas.microsoft.com/office/powerpoint/2010/main" val="24539173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a:t>CI</a:t>
            </a:r>
            <a:r>
              <a:rPr lang="ja-JP" altLang="en-US" dirty="0"/>
              <a:t>関係性に設定する関係性を登録します。</a:t>
            </a:r>
            <a:endParaRPr lang="en-US" altLang="ja-JP" dirty="0"/>
          </a:p>
        </p:txBody>
      </p:sp>
      <p:pic>
        <p:nvPicPr>
          <p:cNvPr id="5" name="図 4">
            <a:extLst>
              <a:ext uri="{FF2B5EF4-FFF2-40B4-BE49-F238E27FC236}">
                <a16:creationId xmlns:a16="http://schemas.microsoft.com/office/drawing/2014/main" id="{1FEB51A2-B1F4-45D6-90D6-6A1D11C09C07}"/>
              </a:ext>
            </a:extLst>
          </p:cNvPr>
          <p:cNvPicPr>
            <a:picLocks noChangeAspect="1"/>
          </p:cNvPicPr>
          <p:nvPr/>
        </p:nvPicPr>
        <p:blipFill>
          <a:blip r:embed="rId2"/>
          <a:stretch>
            <a:fillRect/>
          </a:stretch>
        </p:blipFill>
        <p:spPr>
          <a:xfrm>
            <a:off x="268521" y="1238619"/>
            <a:ext cx="8319975" cy="5214569"/>
          </a:xfrm>
          <a:prstGeom prst="rect">
            <a:avLst/>
          </a:prstGeom>
        </p:spPr>
      </p:pic>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3.2.6</a:t>
            </a:r>
            <a:r>
              <a:rPr kumimoji="1" lang="ja-JP" altLang="en-US" dirty="0"/>
              <a:t> </a:t>
            </a:r>
            <a:r>
              <a:rPr lang="en-US" altLang="ja-JP" dirty="0"/>
              <a:t>CI</a:t>
            </a:r>
            <a:r>
              <a:rPr lang="ja-JP" altLang="en-US" dirty="0"/>
              <a:t>リレーションシップタイプ</a:t>
            </a:r>
            <a:endParaRPr kumimoji="1" lang="ja-JP" altLang="en-US" dirty="0"/>
          </a:p>
        </p:txBody>
      </p:sp>
      <p:graphicFrame>
        <p:nvGraphicFramePr>
          <p:cNvPr id="8" name="表 7">
            <a:extLst>
              <a:ext uri="{FF2B5EF4-FFF2-40B4-BE49-F238E27FC236}">
                <a16:creationId xmlns:a16="http://schemas.microsoft.com/office/drawing/2014/main" id="{9A0D98C7-9D38-4DC2-9C16-1774FC6B7670}"/>
              </a:ext>
            </a:extLst>
          </p:cNvPr>
          <p:cNvGraphicFramePr>
            <a:graphicFrameLocks noGrp="1"/>
          </p:cNvGraphicFramePr>
          <p:nvPr>
            <p:extLst>
              <p:ext uri="{D42A27DB-BD31-4B8C-83A1-F6EECF244321}">
                <p14:modId xmlns:p14="http://schemas.microsoft.com/office/powerpoint/2010/main" val="2586541638"/>
              </p:ext>
            </p:extLst>
          </p:nvPr>
        </p:nvGraphicFramePr>
        <p:xfrm>
          <a:off x="6953631" y="3748304"/>
          <a:ext cx="4997720" cy="1721405"/>
        </p:xfrm>
        <a:graphic>
          <a:graphicData uri="http://schemas.openxmlformats.org/drawingml/2006/table">
            <a:tbl>
              <a:tblPr firstRow="1" bandRow="1">
                <a:tableStyleId>{93296810-A885-4BE3-A3E7-6D5BEEA58F35}</a:tableStyleId>
              </a:tblPr>
              <a:tblGrid>
                <a:gridCol w="1366621">
                  <a:extLst>
                    <a:ext uri="{9D8B030D-6E8A-4147-A177-3AD203B41FA5}">
                      <a16:colId xmlns:a16="http://schemas.microsoft.com/office/drawing/2014/main" val="1884901537"/>
                    </a:ext>
                  </a:extLst>
                </a:gridCol>
                <a:gridCol w="3631099">
                  <a:extLst>
                    <a:ext uri="{9D8B030D-6E8A-4147-A177-3AD203B41FA5}">
                      <a16:colId xmlns:a16="http://schemas.microsoft.com/office/drawing/2014/main" val="2768844600"/>
                    </a:ext>
                  </a:extLst>
                </a:gridCol>
              </a:tblGrid>
              <a:tr h="3361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593933">
                <a:tc>
                  <a:txBody>
                    <a:bodyPr/>
                    <a:lstStyle/>
                    <a:p>
                      <a:pPr algn="ctr"/>
                      <a:r>
                        <a:rPr kumimoji="1" lang="ja-JP" altLang="en-US" sz="1200" dirty="0"/>
                        <a:t>名前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任意の名前を入力</a:t>
                      </a:r>
                      <a:endParaRPr kumimoji="1" lang="en-US" altLang="ja-JP" sz="1200" dirty="0"/>
                    </a:p>
                    <a:p>
                      <a:pPr algn="ctr"/>
                      <a:r>
                        <a:rPr kumimoji="1" lang="en-US" altLang="ja-JP" sz="1200" dirty="0"/>
                        <a:t>※[</a:t>
                      </a:r>
                      <a:r>
                        <a:rPr kumimoji="1" lang="ja-JP" altLang="en-US" sz="1200" dirty="0"/>
                        <a:t>最大長</a:t>
                      </a:r>
                      <a:r>
                        <a:rPr kumimoji="1" lang="en-US" altLang="ja-JP" sz="1200" dirty="0"/>
                        <a:t>]510</a:t>
                      </a:r>
                      <a:r>
                        <a:rPr kumimoji="1" lang="ja-JP" altLang="en-US" sz="1200" dirty="0"/>
                        <a:t>バイト</a:t>
                      </a:r>
                    </a:p>
                    <a:p>
                      <a:pPr algn="ctr"/>
                      <a:r>
                        <a:rPr kumimoji="1" lang="en-US" altLang="ja-JP" sz="1200" dirty="0"/>
                        <a:t>[</a:t>
                      </a:r>
                      <a:r>
                        <a:rPr kumimoji="1" lang="ja-JP" altLang="en-US" sz="1200" dirty="0"/>
                        <a:t>最大文字数</a:t>
                      </a:r>
                      <a:r>
                        <a:rPr kumimoji="1" lang="en-US" altLang="ja-JP" sz="1200" dirty="0"/>
                        <a:t>]255</a:t>
                      </a:r>
                      <a:r>
                        <a:rPr kumimoji="1" lang="ja-JP" altLang="en-US" sz="1200" dirty="0"/>
                        <a:t>文字</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3368595"/>
                  </a:ext>
                </a:extLst>
              </a:tr>
              <a:tr h="0">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ServiceNow</a:t>
                      </a:r>
                      <a:r>
                        <a:rPr kumimoji="1" lang="ja-JP" altLang="en-US" sz="1200" dirty="0"/>
                        <a:t>から取得して入力</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t>
                      </a:r>
                      <a:r>
                        <a:rPr kumimoji="1" lang="ja-JP" altLang="en-US" sz="1200" dirty="0"/>
                        <a:t>取得方法は下記参照</a:t>
                      </a:r>
                      <a:endParaRPr kumimoji="1" lang="en-US" altLang="ja-JP" sz="1200" dirty="0"/>
                    </a:p>
                    <a:p>
                      <a:pPr algn="ctr"/>
                      <a:r>
                        <a:rPr lang="en-US" altLang="ja-JP" sz="1200" dirty="0">
                          <a:latin typeface="+mn-ea"/>
                          <a:hlinkClick r:id="rId3" action="ppaction://hlinksldjump"/>
                        </a:rPr>
                        <a:t>5.4 </a:t>
                      </a:r>
                      <a:r>
                        <a:rPr lang="en-US" altLang="ja-JP" sz="1200" dirty="0">
                          <a:hlinkClick r:id="rId3" action="ppaction://hlinksldjump"/>
                        </a:rPr>
                        <a:t>CI</a:t>
                      </a:r>
                      <a:r>
                        <a:rPr lang="ja-JP" altLang="en-US" sz="1200" dirty="0">
                          <a:hlinkClick r:id="rId3" action="ppaction://hlinksldjump"/>
                        </a:rPr>
                        <a:t>リレーションシップタイプ</a:t>
                      </a:r>
                      <a:r>
                        <a:rPr lang="ja-JP" altLang="en-US" sz="1200" dirty="0">
                          <a:ea typeface="+mn-lt"/>
                          <a:cs typeface="+mn-lt"/>
                          <a:hlinkClick r:id="rId3" action="ppaction://hlinksldjump"/>
                        </a:rPr>
                        <a:t>の</a:t>
                      </a:r>
                      <a:r>
                        <a:rPr lang="en-US" altLang="ja-JP" sz="1200" dirty="0" err="1">
                          <a:ea typeface="+mn-lt"/>
                          <a:cs typeface="+mn-lt"/>
                          <a:hlinkClick r:id="rId3" action="ppaction://hlinksldjump"/>
                        </a:rPr>
                        <a:t>sys_id</a:t>
                      </a:r>
                      <a:r>
                        <a:rPr lang="ja-JP" altLang="en-US" sz="1200" dirty="0">
                          <a:ea typeface="+mn-lt"/>
                          <a:cs typeface="+mn-lt"/>
                          <a:hlinkClick r:id="rId3" action="ppaction://hlinksldjump"/>
                        </a:rPr>
                        <a:t>取得</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67045396"/>
                  </a:ext>
                </a:extLst>
              </a:tr>
            </a:tbl>
          </a:graphicData>
        </a:graphic>
      </p:graphicFrame>
      <p:grpSp>
        <p:nvGrpSpPr>
          <p:cNvPr id="7" name="グループ化 6">
            <a:extLst>
              <a:ext uri="{FF2B5EF4-FFF2-40B4-BE49-F238E27FC236}">
                <a16:creationId xmlns:a16="http://schemas.microsoft.com/office/drawing/2014/main" id="{D7D2AA1E-9EED-4B6B-810E-D42CF2FADA2D}"/>
              </a:ext>
            </a:extLst>
          </p:cNvPr>
          <p:cNvGrpSpPr/>
          <p:nvPr/>
        </p:nvGrpSpPr>
        <p:grpSpPr>
          <a:xfrm>
            <a:off x="5684122" y="5831222"/>
            <a:ext cx="1114306" cy="380132"/>
            <a:chOff x="419520" y="4643499"/>
            <a:chExt cx="1282134" cy="437384"/>
          </a:xfrm>
          <a:effectLst>
            <a:outerShdw blurRad="25400" dist="25400" dir="5400000" algn="t" rotWithShape="0">
              <a:prstClr val="black">
                <a:alpha val="53000"/>
              </a:prstClr>
            </a:outerShdw>
          </a:effectLst>
        </p:grpSpPr>
        <p:sp>
          <p:nvSpPr>
            <p:cNvPr id="9" name="フリーフォーム 20">
              <a:extLst>
                <a:ext uri="{FF2B5EF4-FFF2-40B4-BE49-F238E27FC236}">
                  <a16:creationId xmlns:a16="http://schemas.microsoft.com/office/drawing/2014/main" id="{06F5CEBB-3A48-42CC-95CE-B709884D34F1}"/>
                </a:ext>
              </a:extLst>
            </p:cNvPr>
            <p:cNvSpPr/>
            <p:nvPr/>
          </p:nvSpPr>
          <p:spPr bwMode="auto">
            <a:xfrm>
              <a:off x="419520" y="4643499"/>
              <a:ext cx="1282134" cy="437384"/>
            </a:xfrm>
            <a:custGeom>
              <a:avLst/>
              <a:gdLst>
                <a:gd name="connsiteX0" fmla="*/ 218692 w 1282134"/>
                <a:gd name="connsiteY0" fmla="*/ 0 h 437384"/>
                <a:gd name="connsiteX1" fmla="*/ 756435 w 1282134"/>
                <a:gd name="connsiteY1" fmla="*/ 0 h 437384"/>
                <a:gd name="connsiteX2" fmla="*/ 957941 w 1282134"/>
                <a:gd name="connsiteY2" fmla="*/ 133568 h 437384"/>
                <a:gd name="connsiteX3" fmla="*/ 962491 w 1282134"/>
                <a:gd name="connsiteY3" fmla="*/ 156105 h 437384"/>
                <a:gd name="connsiteX4" fmla="*/ 1040020 w 1282134"/>
                <a:gd name="connsiteY4" fmla="*/ 156105 h 437384"/>
                <a:gd name="connsiteX5" fmla="*/ 998593 w 1282134"/>
                <a:gd name="connsiteY5" fmla="*/ 120102 h 437384"/>
                <a:gd name="connsiteX6" fmla="*/ 991631 w 1282134"/>
                <a:gd name="connsiteY6" fmla="*/ 35586 h 437384"/>
                <a:gd name="connsiteX7" fmla="*/ 1031204 w 1282134"/>
                <a:gd name="connsiteY7" fmla="*/ 14495 h 437384"/>
                <a:gd name="connsiteX8" fmla="*/ 1073661 w 1282134"/>
                <a:gd name="connsiteY8" fmla="*/ 28413 h 437384"/>
                <a:gd name="connsiteX9" fmla="*/ 1277634 w 1282134"/>
                <a:gd name="connsiteY9" fmla="*/ 205683 h 437384"/>
                <a:gd name="connsiteX10" fmla="*/ 1282132 w 1282134"/>
                <a:gd name="connsiteY10" fmla="*/ 216068 h 437384"/>
                <a:gd name="connsiteX11" fmla="*/ 1277634 w 1282134"/>
                <a:gd name="connsiteY11" fmla="*/ 225185 h 437384"/>
                <a:gd name="connsiteX12" fmla="*/ 1073661 w 1282134"/>
                <a:gd name="connsiteY12" fmla="*/ 402456 h 437384"/>
                <a:gd name="connsiteX13" fmla="*/ 991631 w 1282134"/>
                <a:gd name="connsiteY13" fmla="*/ 395283 h 437384"/>
                <a:gd name="connsiteX14" fmla="*/ 998593 w 1282134"/>
                <a:gd name="connsiteY14" fmla="*/ 310767 h 437384"/>
                <a:gd name="connsiteX15" fmla="*/ 1038531 w 1282134"/>
                <a:gd name="connsiteY15" fmla="*/ 276058 h 437384"/>
                <a:gd name="connsiteX16" fmla="*/ 963545 w 1282134"/>
                <a:gd name="connsiteY16" fmla="*/ 276058 h 437384"/>
                <a:gd name="connsiteX17" fmla="*/ 957941 w 1282134"/>
                <a:gd name="connsiteY17" fmla="*/ 303817 h 437384"/>
                <a:gd name="connsiteX18" fmla="*/ 756435 w 1282134"/>
                <a:gd name="connsiteY18" fmla="*/ 437384 h 437384"/>
                <a:gd name="connsiteX19" fmla="*/ 218692 w 1282134"/>
                <a:gd name="connsiteY19" fmla="*/ 437384 h 437384"/>
                <a:gd name="connsiteX20" fmla="*/ 0 w 1282134"/>
                <a:gd name="connsiteY20" fmla="*/ 218692 h 437384"/>
                <a:gd name="connsiteX21" fmla="*/ 218692 w 1282134"/>
                <a:gd name="connsiteY21" fmla="*/ 0 h 4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2134" h="437384">
                  <a:moveTo>
                    <a:pt x="218692" y="0"/>
                  </a:moveTo>
                  <a:lnTo>
                    <a:pt x="756435" y="0"/>
                  </a:lnTo>
                  <a:cubicBezTo>
                    <a:pt x="847020" y="0"/>
                    <a:pt x="924742" y="55076"/>
                    <a:pt x="957941" y="133568"/>
                  </a:cubicBezTo>
                  <a:lnTo>
                    <a:pt x="962491" y="156105"/>
                  </a:lnTo>
                  <a:lnTo>
                    <a:pt x="1040020" y="156105"/>
                  </a:lnTo>
                  <a:lnTo>
                    <a:pt x="998593" y="120102"/>
                  </a:lnTo>
                  <a:cubicBezTo>
                    <a:pt x="974018" y="98743"/>
                    <a:pt x="970902" y="60905"/>
                    <a:pt x="991631" y="35586"/>
                  </a:cubicBezTo>
                  <a:cubicBezTo>
                    <a:pt x="1001996" y="22926"/>
                    <a:pt x="1016360" y="15793"/>
                    <a:pt x="1031204" y="14495"/>
                  </a:cubicBezTo>
                  <a:cubicBezTo>
                    <a:pt x="1046049" y="13197"/>
                    <a:pt x="1061374" y="17734"/>
                    <a:pt x="1073661" y="28413"/>
                  </a:cubicBezTo>
                  <a:lnTo>
                    <a:pt x="1277634" y="205683"/>
                  </a:lnTo>
                  <a:cubicBezTo>
                    <a:pt x="1277506" y="206145"/>
                    <a:pt x="1282260" y="210577"/>
                    <a:pt x="1282132" y="216068"/>
                  </a:cubicBezTo>
                  <a:cubicBezTo>
                    <a:pt x="1282004" y="221559"/>
                    <a:pt x="1277506" y="225234"/>
                    <a:pt x="1277634" y="225185"/>
                  </a:cubicBezTo>
                  <a:lnTo>
                    <a:pt x="1073661" y="402456"/>
                  </a:lnTo>
                  <a:cubicBezTo>
                    <a:pt x="1049087" y="423814"/>
                    <a:pt x="1012360" y="420602"/>
                    <a:pt x="991631" y="395283"/>
                  </a:cubicBezTo>
                  <a:cubicBezTo>
                    <a:pt x="970902" y="369964"/>
                    <a:pt x="974018" y="332126"/>
                    <a:pt x="998593" y="310767"/>
                  </a:cubicBezTo>
                  <a:lnTo>
                    <a:pt x="1038531" y="276058"/>
                  </a:lnTo>
                  <a:lnTo>
                    <a:pt x="963545" y="276058"/>
                  </a:lnTo>
                  <a:lnTo>
                    <a:pt x="957941" y="303817"/>
                  </a:lnTo>
                  <a:cubicBezTo>
                    <a:pt x="924742" y="382309"/>
                    <a:pt x="847020" y="437384"/>
                    <a:pt x="756435" y="437384"/>
                  </a:cubicBezTo>
                  <a:lnTo>
                    <a:pt x="218692" y="437384"/>
                  </a:lnTo>
                  <a:cubicBezTo>
                    <a:pt x="97912" y="437384"/>
                    <a:pt x="0" y="339472"/>
                    <a:pt x="0" y="218692"/>
                  </a:cubicBezTo>
                  <a:cubicBezTo>
                    <a:pt x="0" y="97912"/>
                    <a:pt x="97912" y="0"/>
                    <a:pt x="218692" y="0"/>
                  </a:cubicBezTo>
                  <a:close/>
                </a:path>
              </a:pathLst>
            </a:custGeom>
            <a:solidFill>
              <a:schemeClr val="accent1">
                <a:lumMod val="60000"/>
                <a:lumOff val="40000"/>
              </a:schemeClr>
            </a:solidFill>
            <a:ln>
              <a:noFill/>
            </a:ln>
            <a:effectLst/>
            <a:scene3d>
              <a:camera prst="orthographicFront"/>
              <a:lightRig rig="threePt" dir="t"/>
            </a:scene3d>
            <a:sp3d>
              <a:bevelT w="38100" h="317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10" name="テキスト ボックス 9">
              <a:extLst>
                <a:ext uri="{FF2B5EF4-FFF2-40B4-BE49-F238E27FC236}">
                  <a16:creationId xmlns:a16="http://schemas.microsoft.com/office/drawing/2014/main" id="{4A816351-806A-4E61-BC37-5C40374F7C3A}"/>
                </a:ext>
              </a:extLst>
            </p:cNvPr>
            <p:cNvSpPr txBox="1"/>
            <p:nvPr/>
          </p:nvSpPr>
          <p:spPr>
            <a:xfrm>
              <a:off x="514693" y="4758763"/>
              <a:ext cx="790175" cy="200343"/>
            </a:xfrm>
            <a:custGeom>
              <a:avLst/>
              <a:gdLst/>
              <a:ahLst/>
              <a:cxnLst/>
              <a:rect l="l" t="t" r="r" b="b"/>
              <a:pathLst>
                <a:path w="790175" h="200343">
                  <a:moveTo>
                    <a:pt x="38171" y="34199"/>
                  </a:moveTo>
                  <a:cubicBezTo>
                    <a:pt x="38171" y="56232"/>
                    <a:pt x="38171" y="78266"/>
                    <a:pt x="38171" y="100299"/>
                  </a:cubicBezTo>
                  <a:cubicBezTo>
                    <a:pt x="41584" y="100299"/>
                    <a:pt x="44998" y="100299"/>
                    <a:pt x="48411" y="100299"/>
                  </a:cubicBezTo>
                  <a:cubicBezTo>
                    <a:pt x="67652" y="100299"/>
                    <a:pt x="80395" y="97386"/>
                    <a:pt x="86640" y="91558"/>
                  </a:cubicBezTo>
                  <a:cubicBezTo>
                    <a:pt x="92885" y="85731"/>
                    <a:pt x="96008" y="76777"/>
                    <a:pt x="96008" y="64697"/>
                  </a:cubicBezTo>
                  <a:cubicBezTo>
                    <a:pt x="96008" y="54744"/>
                    <a:pt x="93002" y="47172"/>
                    <a:pt x="86989" y="41983"/>
                  </a:cubicBezTo>
                  <a:cubicBezTo>
                    <a:pt x="80976" y="36794"/>
                    <a:pt x="69087" y="34199"/>
                    <a:pt x="51321" y="34199"/>
                  </a:cubicBezTo>
                  <a:cubicBezTo>
                    <a:pt x="46937" y="34199"/>
                    <a:pt x="42554" y="34199"/>
                    <a:pt x="38171" y="34199"/>
                  </a:cubicBezTo>
                  <a:close/>
                  <a:moveTo>
                    <a:pt x="233600" y="30371"/>
                  </a:moveTo>
                  <a:cubicBezTo>
                    <a:pt x="219713" y="30371"/>
                    <a:pt x="208657" y="36453"/>
                    <a:pt x="200434" y="48619"/>
                  </a:cubicBezTo>
                  <a:cubicBezTo>
                    <a:pt x="192210" y="60784"/>
                    <a:pt x="188098" y="78011"/>
                    <a:pt x="188098" y="100299"/>
                  </a:cubicBezTo>
                  <a:cubicBezTo>
                    <a:pt x="188098" y="122503"/>
                    <a:pt x="192210" y="139666"/>
                    <a:pt x="200434" y="151789"/>
                  </a:cubicBezTo>
                  <a:cubicBezTo>
                    <a:pt x="208657" y="163911"/>
                    <a:pt x="219713" y="169973"/>
                    <a:pt x="233600" y="169973"/>
                  </a:cubicBezTo>
                  <a:cubicBezTo>
                    <a:pt x="247410" y="169973"/>
                    <a:pt x="258426" y="163869"/>
                    <a:pt x="266650" y="151661"/>
                  </a:cubicBezTo>
                  <a:cubicBezTo>
                    <a:pt x="274874" y="139453"/>
                    <a:pt x="278986" y="122290"/>
                    <a:pt x="278986" y="100172"/>
                  </a:cubicBezTo>
                  <a:cubicBezTo>
                    <a:pt x="278986" y="77968"/>
                    <a:pt x="274893" y="60784"/>
                    <a:pt x="266708" y="48619"/>
                  </a:cubicBezTo>
                  <a:cubicBezTo>
                    <a:pt x="258523" y="36453"/>
                    <a:pt x="247487" y="30371"/>
                    <a:pt x="233600" y="30371"/>
                  </a:cubicBezTo>
                  <a:close/>
                  <a:moveTo>
                    <a:pt x="636562" y="3956"/>
                  </a:moveTo>
                  <a:cubicBezTo>
                    <a:pt x="687767" y="3956"/>
                    <a:pt x="738971" y="3956"/>
                    <a:pt x="790175" y="3956"/>
                  </a:cubicBezTo>
                  <a:cubicBezTo>
                    <a:pt x="790175" y="14590"/>
                    <a:pt x="790175" y="25224"/>
                    <a:pt x="790175" y="35858"/>
                  </a:cubicBezTo>
                  <a:cubicBezTo>
                    <a:pt x="770974" y="35858"/>
                    <a:pt x="751772" y="35858"/>
                    <a:pt x="732570" y="35858"/>
                  </a:cubicBezTo>
                  <a:cubicBezTo>
                    <a:pt x="732570" y="89325"/>
                    <a:pt x="732570" y="142792"/>
                    <a:pt x="732570" y="196260"/>
                  </a:cubicBezTo>
                  <a:cubicBezTo>
                    <a:pt x="719769" y="196260"/>
                    <a:pt x="706968" y="196260"/>
                    <a:pt x="694167" y="196260"/>
                  </a:cubicBezTo>
                  <a:cubicBezTo>
                    <a:pt x="694167" y="142792"/>
                    <a:pt x="694167" y="89325"/>
                    <a:pt x="694167" y="35858"/>
                  </a:cubicBezTo>
                  <a:cubicBezTo>
                    <a:pt x="674966" y="35858"/>
                    <a:pt x="655764" y="35858"/>
                    <a:pt x="636562" y="35858"/>
                  </a:cubicBezTo>
                  <a:cubicBezTo>
                    <a:pt x="636562" y="25224"/>
                    <a:pt x="636562" y="14590"/>
                    <a:pt x="636562" y="3956"/>
                  </a:cubicBezTo>
                  <a:close/>
                  <a:moveTo>
                    <a:pt x="466735" y="3956"/>
                  </a:moveTo>
                  <a:cubicBezTo>
                    <a:pt x="482251" y="3956"/>
                    <a:pt x="497768" y="3956"/>
                    <a:pt x="513284" y="3956"/>
                  </a:cubicBezTo>
                  <a:cubicBezTo>
                    <a:pt x="536326" y="45386"/>
                    <a:pt x="559368" y="86816"/>
                    <a:pt x="582410" y="128245"/>
                  </a:cubicBezTo>
                  <a:cubicBezTo>
                    <a:pt x="582410" y="86816"/>
                    <a:pt x="582410" y="45386"/>
                    <a:pt x="582410" y="3956"/>
                  </a:cubicBezTo>
                  <a:cubicBezTo>
                    <a:pt x="594280" y="3956"/>
                    <a:pt x="606150" y="3956"/>
                    <a:pt x="618020" y="3956"/>
                  </a:cubicBezTo>
                  <a:cubicBezTo>
                    <a:pt x="618020" y="68057"/>
                    <a:pt x="618020" y="132159"/>
                    <a:pt x="618020" y="196260"/>
                  </a:cubicBezTo>
                  <a:cubicBezTo>
                    <a:pt x="605685" y="196260"/>
                    <a:pt x="593349" y="196260"/>
                    <a:pt x="581013" y="196260"/>
                  </a:cubicBezTo>
                  <a:cubicBezTo>
                    <a:pt x="554791" y="149258"/>
                    <a:pt x="528568" y="102256"/>
                    <a:pt x="502345" y="55254"/>
                  </a:cubicBezTo>
                  <a:cubicBezTo>
                    <a:pt x="502345" y="102256"/>
                    <a:pt x="502345" y="149258"/>
                    <a:pt x="502345" y="196260"/>
                  </a:cubicBezTo>
                  <a:cubicBezTo>
                    <a:pt x="490475" y="196260"/>
                    <a:pt x="478605" y="196260"/>
                    <a:pt x="466735" y="196260"/>
                  </a:cubicBezTo>
                  <a:cubicBezTo>
                    <a:pt x="466735" y="132159"/>
                    <a:pt x="466735" y="68057"/>
                    <a:pt x="466735" y="3956"/>
                  </a:cubicBezTo>
                  <a:close/>
                  <a:moveTo>
                    <a:pt x="339539" y="3956"/>
                  </a:moveTo>
                  <a:cubicBezTo>
                    <a:pt x="371425" y="3956"/>
                    <a:pt x="403311" y="3956"/>
                    <a:pt x="435198" y="3956"/>
                  </a:cubicBezTo>
                  <a:cubicBezTo>
                    <a:pt x="435198" y="13527"/>
                    <a:pt x="435198" y="23097"/>
                    <a:pt x="435198" y="32668"/>
                  </a:cubicBezTo>
                  <a:cubicBezTo>
                    <a:pt x="425655" y="32668"/>
                    <a:pt x="416112" y="32668"/>
                    <a:pt x="406570" y="32668"/>
                  </a:cubicBezTo>
                  <a:cubicBezTo>
                    <a:pt x="406570" y="77628"/>
                    <a:pt x="406570" y="122588"/>
                    <a:pt x="406570" y="167548"/>
                  </a:cubicBezTo>
                  <a:cubicBezTo>
                    <a:pt x="416112" y="167548"/>
                    <a:pt x="425655" y="167548"/>
                    <a:pt x="435198" y="167548"/>
                  </a:cubicBezTo>
                  <a:cubicBezTo>
                    <a:pt x="435198" y="177119"/>
                    <a:pt x="435198" y="186689"/>
                    <a:pt x="435198" y="196260"/>
                  </a:cubicBezTo>
                  <a:cubicBezTo>
                    <a:pt x="403311" y="196260"/>
                    <a:pt x="371425" y="196260"/>
                    <a:pt x="339539" y="196260"/>
                  </a:cubicBezTo>
                  <a:cubicBezTo>
                    <a:pt x="339539" y="186689"/>
                    <a:pt x="339539" y="177119"/>
                    <a:pt x="339539" y="167548"/>
                  </a:cubicBezTo>
                  <a:cubicBezTo>
                    <a:pt x="349081" y="167548"/>
                    <a:pt x="358624" y="167548"/>
                    <a:pt x="368166" y="167548"/>
                  </a:cubicBezTo>
                  <a:cubicBezTo>
                    <a:pt x="368166" y="122588"/>
                    <a:pt x="368166" y="77628"/>
                    <a:pt x="368166" y="32668"/>
                  </a:cubicBezTo>
                  <a:cubicBezTo>
                    <a:pt x="358624" y="32668"/>
                    <a:pt x="349081" y="32668"/>
                    <a:pt x="339539" y="32668"/>
                  </a:cubicBezTo>
                  <a:cubicBezTo>
                    <a:pt x="339539" y="23097"/>
                    <a:pt x="339539" y="13527"/>
                    <a:pt x="339539" y="3956"/>
                  </a:cubicBezTo>
                  <a:close/>
                  <a:moveTo>
                    <a:pt x="0" y="3956"/>
                  </a:moveTo>
                  <a:cubicBezTo>
                    <a:pt x="22111" y="3956"/>
                    <a:pt x="44222" y="3956"/>
                    <a:pt x="66333" y="3956"/>
                  </a:cubicBezTo>
                  <a:cubicBezTo>
                    <a:pt x="89064" y="3956"/>
                    <a:pt x="106326" y="9039"/>
                    <a:pt x="118119" y="19205"/>
                  </a:cubicBezTo>
                  <a:cubicBezTo>
                    <a:pt x="129911" y="29371"/>
                    <a:pt x="135808" y="44237"/>
                    <a:pt x="135808" y="63804"/>
                  </a:cubicBezTo>
                  <a:cubicBezTo>
                    <a:pt x="135808" y="84221"/>
                    <a:pt x="129291" y="100491"/>
                    <a:pt x="116257" y="112613"/>
                  </a:cubicBezTo>
                  <a:cubicBezTo>
                    <a:pt x="103223" y="124736"/>
                    <a:pt x="86233" y="130797"/>
                    <a:pt x="65285" y="130797"/>
                  </a:cubicBezTo>
                  <a:cubicBezTo>
                    <a:pt x="56325" y="130797"/>
                    <a:pt x="47364" y="130797"/>
                    <a:pt x="38403" y="130797"/>
                  </a:cubicBezTo>
                  <a:cubicBezTo>
                    <a:pt x="38403" y="152618"/>
                    <a:pt x="38403" y="174439"/>
                    <a:pt x="38403" y="196260"/>
                  </a:cubicBezTo>
                  <a:cubicBezTo>
                    <a:pt x="25602" y="196260"/>
                    <a:pt x="12801" y="196260"/>
                    <a:pt x="0" y="196260"/>
                  </a:cubicBezTo>
                  <a:cubicBezTo>
                    <a:pt x="0" y="132159"/>
                    <a:pt x="0" y="68057"/>
                    <a:pt x="0" y="3956"/>
                  </a:cubicBezTo>
                  <a:close/>
                  <a:moveTo>
                    <a:pt x="233484" y="0"/>
                  </a:moveTo>
                  <a:cubicBezTo>
                    <a:pt x="260250" y="0"/>
                    <a:pt x="281255" y="8933"/>
                    <a:pt x="296500" y="26798"/>
                  </a:cubicBezTo>
                  <a:cubicBezTo>
                    <a:pt x="311745" y="44663"/>
                    <a:pt x="319367" y="69163"/>
                    <a:pt x="319367" y="100299"/>
                  </a:cubicBezTo>
                  <a:cubicBezTo>
                    <a:pt x="319367" y="131180"/>
                    <a:pt x="311784" y="155574"/>
                    <a:pt x="296616" y="173482"/>
                  </a:cubicBezTo>
                  <a:cubicBezTo>
                    <a:pt x="281449" y="191389"/>
                    <a:pt x="260405" y="200343"/>
                    <a:pt x="233484" y="200343"/>
                  </a:cubicBezTo>
                  <a:cubicBezTo>
                    <a:pt x="206796" y="200343"/>
                    <a:pt x="185829" y="191432"/>
                    <a:pt x="170584" y="173610"/>
                  </a:cubicBezTo>
                  <a:cubicBezTo>
                    <a:pt x="155339" y="155787"/>
                    <a:pt x="147717" y="131350"/>
                    <a:pt x="147717" y="100299"/>
                  </a:cubicBezTo>
                  <a:cubicBezTo>
                    <a:pt x="147717" y="69078"/>
                    <a:pt x="155300" y="44556"/>
                    <a:pt x="170468" y="26734"/>
                  </a:cubicBezTo>
                  <a:cubicBezTo>
                    <a:pt x="185635" y="8911"/>
                    <a:pt x="206640" y="0"/>
                    <a:pt x="2334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lumMod val="90000"/>
                      <a:lumOff val="10000"/>
                      <a:alpha val="84000"/>
                    </a:schemeClr>
                  </a:glow>
                </a:effectLst>
              </a:endParaRPr>
            </a:p>
          </p:txBody>
        </p:sp>
      </p:grpSp>
      <p:sp>
        <p:nvSpPr>
          <p:cNvPr id="11" name="テキスト ボックス 10">
            <a:extLst>
              <a:ext uri="{FF2B5EF4-FFF2-40B4-BE49-F238E27FC236}">
                <a16:creationId xmlns:a16="http://schemas.microsoft.com/office/drawing/2014/main" id="{F899D2D7-3805-4FFB-9220-858487F798F6}"/>
              </a:ext>
            </a:extLst>
          </p:cNvPr>
          <p:cNvSpPr txBox="1"/>
          <p:nvPr/>
        </p:nvSpPr>
        <p:spPr>
          <a:xfrm>
            <a:off x="6844083" y="5670663"/>
            <a:ext cx="5079396" cy="701250"/>
          </a:xfrm>
          <a:prstGeom prst="roundRect">
            <a:avLst/>
          </a:prstGeom>
          <a:solidFill>
            <a:schemeClr val="accent1">
              <a:lumMod val="20000"/>
              <a:lumOff val="80000"/>
            </a:schemeClr>
          </a:solidFill>
          <a:ln w="25400">
            <a:solidFill>
              <a:schemeClr val="accent1">
                <a:lumMod val="40000"/>
                <a:lumOff val="60000"/>
              </a:schemeClr>
            </a:solidFill>
          </a:ln>
        </p:spPr>
        <p:txBody>
          <a:bodyPr wrap="square" rtlCol="0">
            <a:noAutofit/>
          </a:bodyPr>
          <a:lstStyle/>
          <a:p>
            <a:r>
              <a:rPr lang="en-US" altLang="ja-JP" dirty="0">
                <a:latin typeface="+mn-ea"/>
              </a:rPr>
              <a:t>ServiceNow</a:t>
            </a:r>
            <a:r>
              <a:rPr lang="ja-JP" altLang="en-US" dirty="0">
                <a:latin typeface="+mn-ea"/>
              </a:rPr>
              <a:t>へ連携させる場合は</a:t>
            </a:r>
            <a:r>
              <a:rPr lang="en-US" altLang="ja-JP" dirty="0" err="1">
                <a:latin typeface="+mn-ea"/>
              </a:rPr>
              <a:t>sys_id</a:t>
            </a:r>
            <a:r>
              <a:rPr lang="ja-JP" altLang="en-US" dirty="0">
                <a:latin typeface="+mn-ea"/>
              </a:rPr>
              <a:t>を利用するため、名前は設定者がわかるものを設定。</a:t>
            </a:r>
            <a:endParaRPr lang="en-US" altLang="ja-JP" dirty="0">
              <a:latin typeface="+mn-ea"/>
            </a:endParaRPr>
          </a:p>
        </p:txBody>
      </p:sp>
    </p:spTree>
    <p:extLst>
      <p:ext uri="{BB962C8B-B14F-4D97-AF65-F5344CB8AC3E}">
        <p14:creationId xmlns:p14="http://schemas.microsoft.com/office/powerpoint/2010/main" val="769835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A9A1EDAB-EDD5-4548-9ACD-3FC87604312A}"/>
              </a:ext>
            </a:extLst>
          </p:cNvPr>
          <p:cNvSpPr>
            <a:spLocks noGrp="1"/>
          </p:cNvSpPr>
          <p:nvPr>
            <p:ph type="title"/>
          </p:nvPr>
        </p:nvSpPr>
        <p:spPr/>
        <p:txBody>
          <a:bodyPr/>
          <a:lstStyle/>
          <a:p>
            <a:r>
              <a:rPr lang="en-US" altLang="ja-JP" dirty="0"/>
              <a:t>3.3</a:t>
            </a:r>
            <a:r>
              <a:rPr lang="ja-JP" altLang="en-US" dirty="0"/>
              <a:t> </a:t>
            </a:r>
            <a:r>
              <a:rPr lang="en-US" altLang="ja-JP" dirty="0" err="1"/>
              <a:t>ServiceNow</a:t>
            </a:r>
            <a:r>
              <a:rPr lang="ja-JP" altLang="en-US" dirty="0"/>
              <a:t>連携モデルでレコードの連携</a:t>
            </a:r>
            <a:endParaRPr kumimoji="1" lang="ja-JP" altLang="en-US" dirty="0"/>
          </a:p>
        </p:txBody>
      </p:sp>
      <p:sp>
        <p:nvSpPr>
          <p:cNvPr id="5" name="コンテンツ プレースホルダー 4">
            <a:extLst>
              <a:ext uri="{FF2B5EF4-FFF2-40B4-BE49-F238E27FC236}">
                <a16:creationId xmlns:a16="http://schemas.microsoft.com/office/drawing/2014/main" id="{BF116291-A60C-4501-B547-AEB40FAA2079}"/>
              </a:ext>
            </a:extLst>
          </p:cNvPr>
          <p:cNvSpPr>
            <a:spLocks noGrp="1"/>
          </p:cNvSpPr>
          <p:nvPr>
            <p:ph sz="quarter" idx="10"/>
          </p:nvPr>
        </p:nvSpPr>
        <p:spPr/>
        <p:txBody>
          <a:bodyPr/>
          <a:lstStyle/>
          <a:p>
            <a:r>
              <a:rPr kumimoji="1" lang="en-US" altLang="ja-JP" dirty="0" err="1"/>
              <a:t>ServiceNow</a:t>
            </a:r>
            <a:r>
              <a:rPr kumimoji="1" lang="ja-JP" altLang="en-US" dirty="0"/>
              <a:t>連携モデルを使ってレコードを連携するためのアウトラインを以下に記載します。</a:t>
            </a:r>
            <a:endParaRPr kumimoji="1" lang="en-US" altLang="ja-JP" dirty="0"/>
          </a:p>
        </p:txBody>
      </p:sp>
      <p:graphicFrame>
        <p:nvGraphicFramePr>
          <p:cNvPr id="6" name="図表 5">
            <a:extLst>
              <a:ext uri="{FF2B5EF4-FFF2-40B4-BE49-F238E27FC236}">
                <a16:creationId xmlns:a16="http://schemas.microsoft.com/office/drawing/2014/main" id="{601717AB-C039-452E-A157-8A846DFB16C4}"/>
              </a:ext>
            </a:extLst>
          </p:cNvPr>
          <p:cNvGraphicFramePr/>
          <p:nvPr>
            <p:extLst>
              <p:ext uri="{D42A27DB-BD31-4B8C-83A1-F6EECF244321}">
                <p14:modId xmlns:p14="http://schemas.microsoft.com/office/powerpoint/2010/main" val="1586971929"/>
              </p:ext>
            </p:extLst>
          </p:nvPr>
        </p:nvGraphicFramePr>
        <p:xfrm>
          <a:off x="1261191" y="1329884"/>
          <a:ext cx="6919214" cy="47009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表 6">
            <a:extLst>
              <a:ext uri="{FF2B5EF4-FFF2-40B4-BE49-F238E27FC236}">
                <a16:creationId xmlns:a16="http://schemas.microsoft.com/office/drawing/2014/main" id="{0028F013-0B7B-43C6-82F6-DF8418E27807}"/>
              </a:ext>
            </a:extLst>
          </p:cNvPr>
          <p:cNvGraphicFramePr>
            <a:graphicFrameLocks noGrp="1"/>
          </p:cNvGraphicFramePr>
          <p:nvPr>
            <p:extLst>
              <p:ext uri="{D42A27DB-BD31-4B8C-83A1-F6EECF244321}">
                <p14:modId xmlns:p14="http://schemas.microsoft.com/office/powerpoint/2010/main" val="1231226252"/>
              </p:ext>
            </p:extLst>
          </p:nvPr>
        </p:nvGraphicFramePr>
        <p:xfrm>
          <a:off x="8665732" y="5301260"/>
          <a:ext cx="2801592" cy="653760"/>
        </p:xfrm>
        <a:graphic>
          <a:graphicData uri="http://schemas.openxmlformats.org/drawingml/2006/table">
            <a:tbl>
              <a:tblPr firstRow="1" bandRow="1">
                <a:tableStyleId>{93296810-A885-4BE3-A3E7-6D5BEEA58F35}</a:tableStyleId>
              </a:tblPr>
              <a:tblGrid>
                <a:gridCol w="1400796">
                  <a:extLst>
                    <a:ext uri="{9D8B030D-6E8A-4147-A177-3AD203B41FA5}">
                      <a16:colId xmlns:a16="http://schemas.microsoft.com/office/drawing/2014/main" val="1884901537"/>
                    </a:ext>
                  </a:extLst>
                </a:gridCol>
                <a:gridCol w="1400796">
                  <a:extLst>
                    <a:ext uri="{9D8B030D-6E8A-4147-A177-3AD203B41FA5}">
                      <a16:colId xmlns:a16="http://schemas.microsoft.com/office/drawing/2014/main" val="2768844600"/>
                    </a:ext>
                  </a:extLst>
                </a:gridCol>
              </a:tblGrid>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仮想マシン操作</a:t>
                      </a:r>
                    </a:p>
                  </a:txBody>
                  <a:tcPr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操作の実行</a:t>
                      </a:r>
                    </a:p>
                  </a:txBody>
                  <a:tcPr marT="0" marB="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288000">
                <a:tc>
                  <a:txBody>
                    <a:bodyPr/>
                    <a:lstStyle/>
                    <a:p>
                      <a:pPr algn="ctr"/>
                      <a:r>
                        <a:rPr kumimoji="1" lang="ja-JP" altLang="en-US" sz="1200" dirty="0"/>
                        <a:t>連携</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a:t>Conductor</a:t>
                      </a:r>
                      <a:endParaRPr kumimoji="1" lang="ja-JP" altLang="en-US" sz="1200" dirty="0"/>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bl>
          </a:graphicData>
        </a:graphic>
      </p:graphicFrame>
      <p:sp>
        <p:nvSpPr>
          <p:cNvPr id="2" name="右中かっこ 1"/>
          <p:cNvSpPr/>
          <p:nvPr/>
        </p:nvSpPr>
        <p:spPr bwMode="auto">
          <a:xfrm>
            <a:off x="8205965" y="1329884"/>
            <a:ext cx="409432" cy="2171126"/>
          </a:xfrm>
          <a:prstGeom prst="rightBrace">
            <a:avLst/>
          </a:prstGeom>
          <a:solidFill>
            <a:schemeClr val="bg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rtlCol="0" anchor="ctr"/>
          <a:lstStyle/>
          <a:p>
            <a:pPr algn="ctr"/>
            <a:endParaRPr kumimoji="1" lang="ja-JP" altLang="en-US">
              <a:solidFill>
                <a:srgbClr val="FF0000"/>
              </a:solidFill>
            </a:endParaRPr>
          </a:p>
        </p:txBody>
      </p:sp>
      <p:sp>
        <p:nvSpPr>
          <p:cNvPr id="3" name="テキスト ボックス 2"/>
          <p:cNvSpPr txBox="1"/>
          <p:nvPr/>
        </p:nvSpPr>
        <p:spPr>
          <a:xfrm>
            <a:off x="8612419" y="1772770"/>
            <a:ext cx="3289189" cy="1477328"/>
          </a:xfrm>
          <a:prstGeom prst="rect">
            <a:avLst/>
          </a:prstGeom>
          <a:noFill/>
        </p:spPr>
        <p:txBody>
          <a:bodyPr wrap="square" rtlCol="0">
            <a:spAutoFit/>
          </a:bodyPr>
          <a:lstStyle/>
          <a:p>
            <a:r>
              <a:rPr kumimoji="1" lang="ja-JP" altLang="en-US" dirty="0"/>
              <a:t>ここの情報が誤っていたとしても</a:t>
            </a:r>
            <a:r>
              <a:rPr kumimoji="1" lang="en-US" altLang="ja-JP" dirty="0" err="1"/>
              <a:t>ServiceNow</a:t>
            </a:r>
            <a:r>
              <a:rPr kumimoji="1" lang="ja-JP" altLang="en-US" dirty="0"/>
              <a:t>連携の動作には影響ありませんので、</a:t>
            </a:r>
            <a:endParaRPr kumimoji="1" lang="en-US" altLang="ja-JP" dirty="0"/>
          </a:p>
          <a:p>
            <a:r>
              <a:rPr lang="ja-JP" altLang="en-US" dirty="0"/>
              <a:t>ご自身の管理しやすいように作成してください。</a:t>
            </a:r>
            <a:endParaRPr kumimoji="1" lang="ja-JP" altLang="en-US" dirty="0"/>
          </a:p>
        </p:txBody>
      </p:sp>
    </p:spTree>
    <p:extLst>
      <p:ext uri="{BB962C8B-B14F-4D97-AF65-F5344CB8AC3E}">
        <p14:creationId xmlns:p14="http://schemas.microsoft.com/office/powerpoint/2010/main" val="27562885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3.3.1</a:t>
            </a:r>
            <a:r>
              <a:rPr kumimoji="1" lang="ja-JP" altLang="en-US" dirty="0"/>
              <a:t> 機器一覧の登録</a:t>
            </a:r>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ja-JP" altLang="en-US" dirty="0"/>
              <a:t>機器一覧に連携したいマシンの情報を登録します。</a:t>
            </a:r>
            <a:endParaRPr lang="en-US" altLang="ja-JP" dirty="0"/>
          </a:p>
          <a:p>
            <a:pPr marL="174625" indent="0">
              <a:buNone/>
            </a:pPr>
            <a:r>
              <a:rPr lang="ja-JP" altLang="en-US" dirty="0"/>
              <a:t>各項目の細部については、</a:t>
            </a:r>
            <a:r>
              <a:rPr lang="en-US" altLang="ja-JP" dirty="0">
                <a:hlinkClick r:id="rId2"/>
              </a:rPr>
              <a:t>ITA</a:t>
            </a:r>
            <a:r>
              <a:rPr lang="ja-JP" altLang="en-US" dirty="0">
                <a:hlinkClick r:id="rId2"/>
              </a:rPr>
              <a:t>利用手順マニュアル</a:t>
            </a:r>
            <a:r>
              <a:rPr lang="ja-JP" altLang="en-US" dirty="0"/>
              <a:t>をご参照ください。</a:t>
            </a:r>
          </a:p>
        </p:txBody>
      </p:sp>
      <p:pic>
        <p:nvPicPr>
          <p:cNvPr id="6" name="図 5">
            <a:extLst>
              <a:ext uri="{FF2B5EF4-FFF2-40B4-BE49-F238E27FC236}">
                <a16:creationId xmlns:a16="http://schemas.microsoft.com/office/drawing/2014/main" id="{5CFB4E60-E539-426A-B7DB-7D04E729FCC3}"/>
              </a:ext>
            </a:extLst>
          </p:cNvPr>
          <p:cNvPicPr>
            <a:picLocks noChangeAspect="1"/>
          </p:cNvPicPr>
          <p:nvPr/>
        </p:nvPicPr>
        <p:blipFill>
          <a:blip r:embed="rId3"/>
          <a:stretch>
            <a:fillRect/>
          </a:stretch>
        </p:blipFill>
        <p:spPr>
          <a:xfrm>
            <a:off x="239362" y="1624069"/>
            <a:ext cx="8598647" cy="4896000"/>
          </a:xfrm>
          <a:prstGeom prst="rect">
            <a:avLst/>
          </a:prstGeom>
        </p:spPr>
      </p:pic>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2470894606"/>
              </p:ext>
            </p:extLst>
          </p:nvPr>
        </p:nvGraphicFramePr>
        <p:xfrm>
          <a:off x="8886814" y="5500008"/>
          <a:ext cx="3082105" cy="980640"/>
        </p:xfrm>
        <a:graphic>
          <a:graphicData uri="http://schemas.openxmlformats.org/drawingml/2006/table">
            <a:tbl>
              <a:tblPr firstRow="1" bandRow="1">
                <a:tableStyleId>{93296810-A885-4BE3-A3E7-6D5BEEA58F35}</a:tableStyleId>
              </a:tblPr>
              <a:tblGrid>
                <a:gridCol w="997268">
                  <a:extLst>
                    <a:ext uri="{9D8B030D-6E8A-4147-A177-3AD203B41FA5}">
                      <a16:colId xmlns:a16="http://schemas.microsoft.com/office/drawing/2014/main" val="1884901537"/>
                    </a:ext>
                  </a:extLst>
                </a:gridCol>
                <a:gridCol w="2084837">
                  <a:extLst>
                    <a:ext uri="{9D8B030D-6E8A-4147-A177-3AD203B41FA5}">
                      <a16:colId xmlns:a16="http://schemas.microsoft.com/office/drawing/2014/main" val="2768844600"/>
                    </a:ext>
                  </a:extLst>
                </a:gridCol>
              </a:tblGrid>
              <a:tr h="30041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300418">
                <a:tc>
                  <a:txBody>
                    <a:bodyPr/>
                    <a:lstStyle/>
                    <a:p>
                      <a:pPr algn="ctr"/>
                      <a:r>
                        <a:rPr kumimoji="1" lang="ja-JP" altLang="en-US" sz="1200" dirty="0"/>
                        <a:t>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連携対象のホスト名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r h="300418">
                <a:tc>
                  <a:txBody>
                    <a:bodyPr/>
                    <a:lstStyle/>
                    <a:p>
                      <a:pPr algn="ctr"/>
                      <a:r>
                        <a:rPr kumimoji="1" lang="en-US" altLang="ja-JP" sz="1200" dirty="0"/>
                        <a:t>IP</a:t>
                      </a:r>
                      <a:r>
                        <a:rPr kumimoji="1" lang="ja-JP" altLang="en-US" sz="1200" dirty="0"/>
                        <a:t>アドレス</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連携対象の</a:t>
                      </a:r>
                      <a:r>
                        <a:rPr kumimoji="1" lang="en-US" altLang="ja-JP" sz="1200" dirty="0"/>
                        <a:t>IP</a:t>
                      </a:r>
                      <a:r>
                        <a:rPr kumimoji="1" lang="ja-JP" altLang="en-US" sz="1200" dirty="0"/>
                        <a:t>アドレス</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2068053"/>
                  </a:ext>
                </a:extLst>
              </a:tr>
            </a:tbl>
          </a:graphicData>
        </a:graphic>
      </p:graphicFrame>
    </p:spTree>
    <p:extLst>
      <p:ext uri="{BB962C8B-B14F-4D97-AF65-F5344CB8AC3E}">
        <p14:creationId xmlns:p14="http://schemas.microsoft.com/office/powerpoint/2010/main" val="17673099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3.3.2</a:t>
            </a:r>
            <a:r>
              <a:rPr kumimoji="1" lang="ja-JP" altLang="en-US" dirty="0"/>
              <a:t> オペレーション作成</a:t>
            </a:r>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ja-JP" altLang="en-US" dirty="0"/>
              <a:t>連携対象を管理するためにオペレーションを作成します。</a:t>
            </a:r>
            <a:endParaRPr lang="en-US" altLang="ja-JP" dirty="0"/>
          </a:p>
          <a:p>
            <a:pPr marL="174625" indent="0">
              <a:buNone/>
            </a:pPr>
            <a:r>
              <a:rPr lang="ja-JP" altLang="en-US" dirty="0"/>
              <a:t>各項目の細部については</a:t>
            </a:r>
            <a:r>
              <a:rPr lang="en-US" altLang="ja-JP" dirty="0">
                <a:hlinkClick r:id="rId2"/>
              </a:rPr>
              <a:t>ITA</a:t>
            </a:r>
            <a:r>
              <a:rPr lang="ja-JP" altLang="en-US" dirty="0">
                <a:hlinkClick r:id="rId2"/>
              </a:rPr>
              <a:t>利用手順マニュアル</a:t>
            </a:r>
            <a:r>
              <a:rPr lang="ja-JP" altLang="en-US" dirty="0"/>
              <a:t>をご参照ください。</a:t>
            </a:r>
          </a:p>
        </p:txBody>
      </p:sp>
      <p:pic>
        <p:nvPicPr>
          <p:cNvPr id="4" name="図 3">
            <a:extLst>
              <a:ext uri="{FF2B5EF4-FFF2-40B4-BE49-F238E27FC236}">
                <a16:creationId xmlns:a16="http://schemas.microsoft.com/office/drawing/2014/main" id="{E36F946E-4467-43B5-AC14-369C6FCC51EE}"/>
              </a:ext>
            </a:extLst>
          </p:cNvPr>
          <p:cNvPicPr>
            <a:picLocks noChangeAspect="1"/>
          </p:cNvPicPr>
          <p:nvPr/>
        </p:nvPicPr>
        <p:blipFill>
          <a:blip r:embed="rId3"/>
          <a:stretch>
            <a:fillRect/>
          </a:stretch>
        </p:blipFill>
        <p:spPr>
          <a:xfrm>
            <a:off x="239350" y="1573970"/>
            <a:ext cx="10080000" cy="4930018"/>
          </a:xfrm>
          <a:prstGeom prst="rect">
            <a:avLst/>
          </a:prstGeom>
        </p:spPr>
      </p:pic>
      <p:graphicFrame>
        <p:nvGraphicFramePr>
          <p:cNvPr id="6" name="表 5">
            <a:extLst>
              <a:ext uri="{FF2B5EF4-FFF2-40B4-BE49-F238E27FC236}">
                <a16:creationId xmlns:a16="http://schemas.microsoft.com/office/drawing/2014/main" id="{D98DDAD5-D70C-467E-8602-DAFE87E48758}"/>
              </a:ext>
            </a:extLst>
          </p:cNvPr>
          <p:cNvGraphicFramePr>
            <a:graphicFrameLocks noGrp="1"/>
          </p:cNvGraphicFramePr>
          <p:nvPr/>
        </p:nvGraphicFramePr>
        <p:xfrm>
          <a:off x="5976578" y="5157588"/>
          <a:ext cx="5974773" cy="1346400"/>
        </p:xfrm>
        <a:graphic>
          <a:graphicData uri="http://schemas.openxmlformats.org/drawingml/2006/table">
            <a:tbl>
              <a:tblPr firstRow="1" bandRow="1">
                <a:tableStyleId>{93296810-A885-4BE3-A3E7-6D5BEEA58F35}</a:tableStyleId>
              </a:tblPr>
              <a:tblGrid>
                <a:gridCol w="1610591">
                  <a:extLst>
                    <a:ext uri="{9D8B030D-6E8A-4147-A177-3AD203B41FA5}">
                      <a16:colId xmlns:a16="http://schemas.microsoft.com/office/drawing/2014/main" val="1884901537"/>
                    </a:ext>
                  </a:extLst>
                </a:gridCol>
                <a:gridCol w="4364182">
                  <a:extLst>
                    <a:ext uri="{9D8B030D-6E8A-4147-A177-3AD203B41FA5}">
                      <a16:colId xmlns:a16="http://schemas.microsoft.com/office/drawing/2014/main" val="2768844600"/>
                    </a:ext>
                  </a:extLst>
                </a:gridCol>
              </a:tblGrid>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300418">
                <a:tc>
                  <a:txBody>
                    <a:bodyPr/>
                    <a:lstStyle/>
                    <a:p>
                      <a:pPr algn="ctr"/>
                      <a:r>
                        <a:rPr kumimoji="1" lang="ja-JP" altLang="en-US" sz="1200" dirty="0"/>
                        <a:t>オペレーション名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仮想マシンを操作する際の</a:t>
                      </a:r>
                      <a:r>
                        <a:rPr lang="ja-JP" altLang="en-US" sz="1200" dirty="0"/>
                        <a:t>任意のオペレーション名</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r h="300418">
                <a:tc>
                  <a:txBody>
                    <a:bodyPr/>
                    <a:lstStyle/>
                    <a:p>
                      <a:pPr algn="ctr"/>
                      <a:r>
                        <a:rPr kumimoji="1" lang="ja-JP" altLang="en-US" sz="1200" dirty="0"/>
                        <a:t>実施予定日時</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t>オペレーションの実施予定日時</a:t>
                      </a:r>
                      <a:endParaRPr lang="en-US" altLang="ja-JP" sz="1200" dirty="0"/>
                    </a:p>
                    <a:p>
                      <a:pPr algn="ctr"/>
                      <a:r>
                        <a:rPr kumimoji="1" lang="en-US" altLang="ja-JP" sz="1200" dirty="0"/>
                        <a:t>※</a:t>
                      </a:r>
                      <a:r>
                        <a:rPr lang="ja-JP" altLang="en-US" sz="1200" dirty="0"/>
                        <a:t>ここで指定した日付で実際に処理が実行されるわけで はありません。</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2068053"/>
                  </a:ext>
                </a:extLst>
              </a:tr>
            </a:tbl>
          </a:graphicData>
        </a:graphic>
      </p:graphicFrame>
    </p:spTree>
    <p:extLst>
      <p:ext uri="{BB962C8B-B14F-4D97-AF65-F5344CB8AC3E}">
        <p14:creationId xmlns:p14="http://schemas.microsoft.com/office/powerpoint/2010/main" val="38672022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1443B08-CDE2-4EBF-A381-1C1CCAFA375E}"/>
              </a:ext>
            </a:extLst>
          </p:cNvPr>
          <p:cNvSpPr txBox="1">
            <a:spLocks/>
          </p:cNvSpPr>
          <p:nvPr/>
        </p:nvSpPr>
        <p:spPr>
          <a:xfrm>
            <a:off x="239350" y="836712"/>
            <a:ext cx="11713301" cy="5616476"/>
          </a:xfrm>
          <a:prstGeom prst="rect">
            <a:avLst/>
          </a:prstGeom>
        </p:spPr>
        <p:txBody>
          <a:bodyPr/>
          <a:lstStyle>
            <a:lvl1pPr marL="180000" indent="-180000" algn="l" rtl="0" eaLnBrk="1" fontAlgn="base" hangingPunct="1">
              <a:spcBef>
                <a:spcPts val="500"/>
              </a:spcBef>
              <a:spcAft>
                <a:spcPct val="0"/>
              </a:spcAft>
              <a:buClr>
                <a:schemeClr val="accent6"/>
              </a:buClr>
              <a:buFont typeface="Arial" panose="020B0604020202020204" pitchFamily="34" charset="0"/>
              <a:buChar char="▌"/>
              <a:defRPr kumimoji="1" sz="2000" b="0">
                <a:solidFill>
                  <a:schemeClr val="tx1"/>
                </a:solidFill>
                <a:latin typeface="+mn-lt"/>
                <a:ea typeface="+mn-ea"/>
                <a:cs typeface="+mn-cs"/>
              </a:defRPr>
            </a:lvl1pPr>
            <a:lvl2pPr marL="360000" indent="-180000" algn="l" rtl="0" eaLnBrk="1" fontAlgn="base" hangingPunct="1">
              <a:spcBef>
                <a:spcPts val="500"/>
              </a:spcBef>
              <a:spcAft>
                <a:spcPct val="0"/>
              </a:spcAft>
              <a:buClr>
                <a:schemeClr val="accent6"/>
              </a:buClr>
              <a:buFont typeface="Wingdings" pitchFamily="2" charset="2"/>
              <a:buChar char="l"/>
              <a:defRPr kumimoji="1" sz="1600" b="0">
                <a:solidFill>
                  <a:schemeClr val="tx1"/>
                </a:solidFill>
                <a:latin typeface="+mn-lt"/>
                <a:ea typeface="+mn-ea"/>
              </a:defRPr>
            </a:lvl2pPr>
            <a:lvl3pPr marL="468000" indent="-108000" algn="l" rtl="0" eaLnBrk="1" fontAlgn="base" hangingPunct="1">
              <a:spcBef>
                <a:spcPts val="500"/>
              </a:spcBef>
              <a:spcAft>
                <a:spcPct val="0"/>
              </a:spcAft>
              <a:buClr>
                <a:schemeClr val="accent6"/>
              </a:buClr>
              <a:buFont typeface="Arial" panose="020B0604020202020204" pitchFamily="34" charset="0"/>
              <a:buChar char="•"/>
              <a:defRPr kumimoji="1" sz="1400" b="0">
                <a:solidFill>
                  <a:schemeClr val="tx1"/>
                </a:solidFill>
                <a:latin typeface="+mn-lt"/>
                <a:ea typeface="+mn-ea"/>
              </a:defRPr>
            </a:lvl3pPr>
            <a:lvl4pPr marL="576000" indent="-108000" algn="l" rtl="0" eaLnBrk="1" fontAlgn="base" hangingPunct="1">
              <a:spcBef>
                <a:spcPts val="500"/>
              </a:spcBef>
              <a:spcAft>
                <a:spcPct val="0"/>
              </a:spcAft>
              <a:buClr>
                <a:schemeClr val="accent6"/>
              </a:buClr>
              <a:buFont typeface="Tahoma" pitchFamily="34" charset="0"/>
              <a:buChar char="–"/>
              <a:defRPr kumimoji="1" sz="1200" b="0">
                <a:solidFill>
                  <a:schemeClr val="tx1"/>
                </a:solidFill>
                <a:latin typeface="+mn-lt"/>
                <a:ea typeface="+mn-ea"/>
              </a:defRPr>
            </a:lvl4pPr>
            <a:lvl5pPr marL="735013" indent="-157163" algn="l" rtl="0" eaLnBrk="1" fontAlgn="base" hangingPunct="1">
              <a:spcBef>
                <a:spcPct val="20000"/>
              </a:spcBef>
              <a:spcAft>
                <a:spcPct val="0"/>
              </a:spcAft>
              <a:buClr>
                <a:schemeClr val="accent6"/>
              </a:buClr>
              <a:buChar char="≫"/>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defTabSz="914400"/>
            <a:r>
              <a:rPr lang="ja-JP" altLang="en-US" kern="0" dirty="0"/>
              <a:t>連携情報</a:t>
            </a:r>
            <a:r>
              <a:rPr lang="ja-JP" altLang="en-US" dirty="0"/>
              <a:t>を管理するための</a:t>
            </a:r>
            <a:r>
              <a:rPr lang="ja-JP" altLang="en-US" kern="0" dirty="0"/>
              <a:t>メニュー群に必要な情報を登録していきます。</a:t>
            </a:r>
            <a:endParaRPr lang="en-US" altLang="ja-JP" kern="0" dirty="0"/>
          </a:p>
        </p:txBody>
      </p:sp>
      <p:pic>
        <p:nvPicPr>
          <p:cNvPr id="11" name="図 10">
            <a:extLst>
              <a:ext uri="{FF2B5EF4-FFF2-40B4-BE49-F238E27FC236}">
                <a16:creationId xmlns:a16="http://schemas.microsoft.com/office/drawing/2014/main" id="{61BEEA5C-13AB-4981-BA50-10AC8583CACD}"/>
              </a:ext>
            </a:extLst>
          </p:cNvPr>
          <p:cNvPicPr>
            <a:picLocks noChangeAspect="1"/>
          </p:cNvPicPr>
          <p:nvPr/>
        </p:nvPicPr>
        <p:blipFill>
          <a:blip r:embed="rId3"/>
          <a:stretch>
            <a:fillRect/>
          </a:stretch>
        </p:blipFill>
        <p:spPr>
          <a:xfrm>
            <a:off x="239349" y="1268700"/>
            <a:ext cx="6216701" cy="5259763"/>
          </a:xfrm>
          <a:prstGeom prst="rect">
            <a:avLst/>
          </a:prstGeom>
        </p:spPr>
      </p:pic>
      <p:sp>
        <p:nvSpPr>
          <p:cNvPr id="4" name="タイトル 3">
            <a:extLst>
              <a:ext uri="{FF2B5EF4-FFF2-40B4-BE49-F238E27FC236}">
                <a16:creationId xmlns:a16="http://schemas.microsoft.com/office/drawing/2014/main" id="{8BA84B80-6008-458B-90C3-B47FB1B2A9EE}"/>
              </a:ext>
            </a:extLst>
          </p:cNvPr>
          <p:cNvSpPr>
            <a:spLocks noGrp="1"/>
          </p:cNvSpPr>
          <p:nvPr>
            <p:ph type="title"/>
          </p:nvPr>
        </p:nvSpPr>
        <p:spPr/>
        <p:txBody>
          <a:bodyPr>
            <a:normAutofit/>
          </a:bodyPr>
          <a:lstStyle/>
          <a:p>
            <a:r>
              <a:rPr lang="en-US" altLang="ja-JP" dirty="0"/>
              <a:t>3.3.3 </a:t>
            </a:r>
            <a:r>
              <a:rPr lang="ja-JP" altLang="en-US" dirty="0"/>
              <a:t>パラメータシート登録</a:t>
            </a:r>
            <a:endParaRPr kumimoji="1" lang="ja-JP" altLang="en-US" dirty="0"/>
          </a:p>
        </p:txBody>
      </p:sp>
      <p:sp>
        <p:nvSpPr>
          <p:cNvPr id="5" name="正方形/長方形 4"/>
          <p:cNvSpPr/>
          <p:nvPr/>
        </p:nvSpPr>
        <p:spPr bwMode="auto">
          <a:xfrm>
            <a:off x="3991813" y="4524226"/>
            <a:ext cx="2448340" cy="936130"/>
          </a:xfrm>
          <a:prstGeom prst="rect">
            <a:avLst/>
          </a:prstGeom>
          <a:noFill/>
          <a:ln w="3175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10" name="正方形/長方形 9"/>
          <p:cNvSpPr/>
          <p:nvPr/>
        </p:nvSpPr>
        <p:spPr bwMode="auto">
          <a:xfrm>
            <a:off x="1487360" y="5589299"/>
            <a:ext cx="831296" cy="939163"/>
          </a:xfrm>
          <a:prstGeom prst="rect">
            <a:avLst/>
          </a:prstGeom>
          <a:noFill/>
          <a:ln w="3175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Tree>
    <p:extLst>
      <p:ext uri="{BB962C8B-B14F-4D97-AF65-F5344CB8AC3E}">
        <p14:creationId xmlns:p14="http://schemas.microsoft.com/office/powerpoint/2010/main" val="25664781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3.3.3.1</a:t>
            </a:r>
            <a:r>
              <a:rPr kumimoji="1" lang="ja-JP" altLang="en-US" dirty="0"/>
              <a:t> </a:t>
            </a:r>
            <a:r>
              <a:rPr lang="en-US" altLang="ja-JP" dirty="0" err="1"/>
              <a:t>ServiceNow</a:t>
            </a:r>
            <a:r>
              <a:rPr lang="ja-JP" altLang="en-US" dirty="0"/>
              <a:t>接続情報</a:t>
            </a:r>
            <a:endParaRPr kumimoji="1" lang="ja-JP" altLang="en-US" dirty="0"/>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err="1"/>
              <a:t>ServiceNow</a:t>
            </a:r>
            <a:r>
              <a:rPr lang="ja-JP" altLang="en-US" dirty="0" err="1"/>
              <a:t>への</a:t>
            </a:r>
            <a:r>
              <a:rPr lang="ja-JP" altLang="en-US" dirty="0"/>
              <a:t>接続情報を登録します。</a:t>
            </a:r>
            <a:endParaRPr lang="en-US" altLang="ja-JP" dirty="0"/>
          </a:p>
        </p:txBody>
      </p:sp>
      <p:pic>
        <p:nvPicPr>
          <p:cNvPr id="4" name="図 3"/>
          <p:cNvPicPr>
            <a:picLocks noChangeAspect="1"/>
          </p:cNvPicPr>
          <p:nvPr/>
        </p:nvPicPr>
        <p:blipFill>
          <a:blip r:embed="rId2"/>
          <a:stretch>
            <a:fillRect/>
          </a:stretch>
        </p:blipFill>
        <p:spPr>
          <a:xfrm>
            <a:off x="260260" y="1268700"/>
            <a:ext cx="11371250" cy="5184488"/>
          </a:xfrm>
          <a:prstGeom prst="rect">
            <a:avLst/>
          </a:prstGeom>
        </p:spPr>
      </p:pic>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805320809"/>
              </p:ext>
            </p:extLst>
          </p:nvPr>
        </p:nvGraphicFramePr>
        <p:xfrm>
          <a:off x="7152787" y="3505586"/>
          <a:ext cx="4798564" cy="2947602"/>
        </p:xfrm>
        <a:graphic>
          <a:graphicData uri="http://schemas.openxmlformats.org/drawingml/2006/table">
            <a:tbl>
              <a:tblPr firstRow="1" bandRow="1">
                <a:tableStyleId>{93296810-A885-4BE3-A3E7-6D5BEEA58F35}</a:tableStyleId>
              </a:tblPr>
              <a:tblGrid>
                <a:gridCol w="1302068">
                  <a:extLst>
                    <a:ext uri="{9D8B030D-6E8A-4147-A177-3AD203B41FA5}">
                      <a16:colId xmlns:a16="http://schemas.microsoft.com/office/drawing/2014/main" val="1884901537"/>
                    </a:ext>
                  </a:extLst>
                </a:gridCol>
                <a:gridCol w="3496496">
                  <a:extLst>
                    <a:ext uri="{9D8B030D-6E8A-4147-A177-3AD203B41FA5}">
                      <a16:colId xmlns:a16="http://schemas.microsoft.com/office/drawing/2014/main" val="2768844600"/>
                    </a:ext>
                  </a:extLst>
                </a:gridCol>
              </a:tblGrid>
              <a:tr h="3988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293517">
                <a:tc>
                  <a:txBody>
                    <a:bodyPr/>
                    <a:lstStyle/>
                    <a:p>
                      <a:pPr algn="ctr"/>
                      <a:r>
                        <a:rPr kumimoji="1" lang="ja-JP" altLang="en-US" sz="1200" dirty="0"/>
                        <a:t>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変更不可</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r h="293517">
                <a:tc>
                  <a:txBody>
                    <a:bodyPr/>
                    <a:lstStyle/>
                    <a:p>
                      <a:pPr algn="ctr"/>
                      <a:r>
                        <a:rPr kumimoji="1" lang="ja-JP" altLang="en-US" sz="1200" dirty="0"/>
                        <a:t>オペレーション</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変更不可</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2068053"/>
                  </a:ext>
                </a:extLst>
              </a:tr>
              <a:tr h="786161">
                <a:tc>
                  <a:txBody>
                    <a:bodyPr/>
                    <a:lstStyle/>
                    <a:p>
                      <a:pPr algn="ctr"/>
                      <a:r>
                        <a:rPr kumimoji="1" lang="ja-JP" altLang="en-US" sz="1200" dirty="0"/>
                        <a:t>インスタンス</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ドメインなしの</a:t>
                      </a:r>
                      <a:r>
                        <a:rPr kumimoji="1" lang="en-US" altLang="ja-JP" sz="1200" dirty="0" err="1"/>
                        <a:t>ServiceNow</a:t>
                      </a:r>
                      <a:r>
                        <a:rPr kumimoji="1" lang="ja-JP" altLang="en-US" sz="1200" dirty="0"/>
                        <a:t>インスタンス名</a:t>
                      </a:r>
                    </a:p>
                    <a:p>
                      <a:pPr algn="ctr"/>
                      <a:r>
                        <a:rPr kumimoji="1" lang="ja-JP" altLang="en-US" sz="1200" dirty="0"/>
                        <a:t>例</a:t>
                      </a:r>
                      <a:r>
                        <a:rPr kumimoji="1" lang="en-US" altLang="ja-JP" sz="1200" dirty="0"/>
                        <a:t>:</a:t>
                      </a:r>
                      <a:r>
                        <a:rPr kumimoji="1" lang="ja-JP" altLang="en-US" sz="1200" dirty="0"/>
                        <a:t>下記の</a:t>
                      </a:r>
                      <a:r>
                        <a:rPr kumimoji="1" lang="en-US" altLang="ja-JP" sz="1200" dirty="0"/>
                        <a:t>【xxx】</a:t>
                      </a:r>
                      <a:r>
                        <a:rPr kumimoji="1" lang="ja-JP" altLang="en-US" sz="1200" dirty="0"/>
                        <a:t>部分</a:t>
                      </a:r>
                    </a:p>
                    <a:p>
                      <a:pPr algn="ctr"/>
                      <a:r>
                        <a:rPr kumimoji="1" lang="en-US" altLang="ja-JP" sz="1200" dirty="0"/>
                        <a:t>https://【xxx】.service-now.com/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t>
                      </a:r>
                      <a:r>
                        <a:rPr kumimoji="1" lang="ja-JP" altLang="en-US" sz="1200" dirty="0"/>
                        <a:t>最大長</a:t>
                      </a:r>
                      <a:r>
                        <a:rPr kumimoji="1" lang="en-US" altLang="ja-JP" sz="1200" dirty="0"/>
                        <a:t>]256</a:t>
                      </a:r>
                      <a:r>
                        <a:rPr kumimoji="1" lang="ja-JP" altLang="en-US" sz="1200" dirty="0"/>
                        <a:t>バイト</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059572"/>
                  </a:ext>
                </a:extLst>
              </a:tr>
              <a:tr h="457732">
                <a:tc>
                  <a:txBody>
                    <a:bodyPr/>
                    <a:lstStyle/>
                    <a:p>
                      <a:pPr algn="ctr"/>
                      <a:r>
                        <a:rPr kumimoji="1" lang="ja-JP" altLang="en-US" sz="1200" dirty="0"/>
                        <a:t>ユーザ名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ServiceNow</a:t>
                      </a:r>
                      <a:r>
                        <a:rPr kumimoji="1" lang="ja-JP" altLang="en-US" sz="1200" dirty="0"/>
                        <a:t>のユーザ名</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t>
                      </a:r>
                      <a:r>
                        <a:rPr kumimoji="1" lang="ja-JP" altLang="en-US" sz="1200" dirty="0"/>
                        <a:t>最大長</a:t>
                      </a:r>
                      <a:r>
                        <a:rPr kumimoji="1" lang="en-US" altLang="ja-JP" sz="1200" dirty="0"/>
                        <a:t>]256</a:t>
                      </a:r>
                      <a:r>
                        <a:rPr kumimoji="1" lang="ja-JP" altLang="en-US" sz="1200" dirty="0"/>
                        <a:t>バイト</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22200757"/>
                  </a:ext>
                </a:extLst>
              </a:tr>
              <a:tr h="457732">
                <a:tc>
                  <a:txBody>
                    <a:bodyPr/>
                    <a:lstStyle/>
                    <a:p>
                      <a:pPr algn="ctr"/>
                      <a:r>
                        <a:rPr kumimoji="1" lang="ja-JP" altLang="en-US" sz="1200" dirty="0"/>
                        <a:t>パスワード</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ServiceNow</a:t>
                      </a:r>
                      <a:r>
                        <a:rPr kumimoji="1" lang="ja-JP" altLang="en-US" sz="1200" dirty="0"/>
                        <a:t>のパスワード</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t>
                      </a:r>
                      <a:r>
                        <a:rPr kumimoji="1" lang="ja-JP" altLang="en-US" sz="1200" dirty="0"/>
                        <a:t>最大長</a:t>
                      </a:r>
                      <a:r>
                        <a:rPr kumimoji="1" lang="en-US" altLang="ja-JP" sz="1200" dirty="0"/>
                        <a:t>]256</a:t>
                      </a:r>
                      <a:r>
                        <a:rPr kumimoji="1" lang="ja-JP" altLang="en-US" sz="1200" dirty="0"/>
                        <a:t>バイト</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7591842"/>
                  </a:ext>
                </a:extLst>
              </a:tr>
            </a:tbl>
          </a:graphicData>
        </a:graphic>
      </p:graphicFrame>
    </p:spTree>
    <p:extLst>
      <p:ext uri="{BB962C8B-B14F-4D97-AF65-F5344CB8AC3E}">
        <p14:creationId xmlns:p14="http://schemas.microsoft.com/office/powerpoint/2010/main" val="204415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a:t>ServiceNow</a:t>
            </a:r>
            <a:r>
              <a:rPr lang="ja-JP" altLang="en-US" dirty="0"/>
              <a:t>の</a:t>
            </a:r>
            <a:r>
              <a:rPr lang="ja-JP" altLang="en-US" b="0" i="0" dirty="0">
                <a:solidFill>
                  <a:srgbClr val="1A1A1A"/>
                </a:solidFill>
                <a:effectLst/>
                <a:latin typeface="Hiragino Kaku Gothic ProN"/>
              </a:rPr>
              <a:t>組織</a:t>
            </a:r>
            <a:r>
              <a:rPr lang="en-US" altLang="ja-JP" b="0" i="0" dirty="0">
                <a:solidFill>
                  <a:srgbClr val="1A1A1A"/>
                </a:solidFill>
                <a:effectLst/>
                <a:latin typeface="Hiragino Kaku Gothic ProN"/>
              </a:rPr>
              <a:t>/</a:t>
            </a:r>
            <a:r>
              <a:rPr lang="ja-JP" altLang="en-US" b="0" i="0" dirty="0">
                <a:solidFill>
                  <a:srgbClr val="1A1A1A"/>
                </a:solidFill>
                <a:effectLst/>
                <a:latin typeface="Hiragino Kaku Gothic ProN"/>
              </a:rPr>
              <a:t>会社と連携するための</a:t>
            </a:r>
            <a:r>
              <a:rPr lang="ja-JP" altLang="en-US" dirty="0"/>
              <a:t>情報を登録します。</a:t>
            </a:r>
            <a:endParaRPr lang="en-US" altLang="ja-JP" dirty="0"/>
          </a:p>
        </p:txBody>
      </p:sp>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3.3.3.2</a:t>
            </a:r>
            <a:r>
              <a:rPr kumimoji="1" lang="ja-JP" altLang="en-US" dirty="0"/>
              <a:t> </a:t>
            </a:r>
            <a:r>
              <a:rPr lang="ja-JP" altLang="en-US" dirty="0"/>
              <a:t>会社</a:t>
            </a:r>
            <a:endParaRPr kumimoji="1" lang="ja-JP" altLang="en-US" dirty="0"/>
          </a:p>
        </p:txBody>
      </p:sp>
      <p:pic>
        <p:nvPicPr>
          <p:cNvPr id="6" name="図 5">
            <a:extLst>
              <a:ext uri="{FF2B5EF4-FFF2-40B4-BE49-F238E27FC236}">
                <a16:creationId xmlns:a16="http://schemas.microsoft.com/office/drawing/2014/main" id="{F2435DFD-014D-40E0-8E29-0FC336F68CE1}"/>
              </a:ext>
            </a:extLst>
          </p:cNvPr>
          <p:cNvPicPr>
            <a:picLocks noChangeAspect="1"/>
          </p:cNvPicPr>
          <p:nvPr/>
        </p:nvPicPr>
        <p:blipFill>
          <a:blip r:embed="rId2"/>
          <a:stretch>
            <a:fillRect/>
          </a:stretch>
        </p:blipFill>
        <p:spPr>
          <a:xfrm>
            <a:off x="238051" y="1305272"/>
            <a:ext cx="8378300" cy="5102574"/>
          </a:xfrm>
          <a:prstGeom prst="rect">
            <a:avLst/>
          </a:prstGeom>
        </p:spPr>
      </p:pic>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3323635551"/>
              </p:ext>
            </p:extLst>
          </p:nvPr>
        </p:nvGraphicFramePr>
        <p:xfrm>
          <a:off x="6342514" y="2513768"/>
          <a:ext cx="5608837" cy="3962091"/>
        </p:xfrm>
        <a:graphic>
          <a:graphicData uri="http://schemas.openxmlformats.org/drawingml/2006/table">
            <a:tbl>
              <a:tblPr firstRow="1" bandRow="1">
                <a:tableStyleId>{93296810-A885-4BE3-A3E7-6D5BEEA58F35}</a:tableStyleId>
              </a:tblPr>
              <a:tblGrid>
                <a:gridCol w="2064068">
                  <a:extLst>
                    <a:ext uri="{9D8B030D-6E8A-4147-A177-3AD203B41FA5}">
                      <a16:colId xmlns:a16="http://schemas.microsoft.com/office/drawing/2014/main" val="1884901537"/>
                    </a:ext>
                  </a:extLst>
                </a:gridCol>
                <a:gridCol w="3544769">
                  <a:extLst>
                    <a:ext uri="{9D8B030D-6E8A-4147-A177-3AD203B41FA5}">
                      <a16:colId xmlns:a16="http://schemas.microsoft.com/office/drawing/2014/main" val="2768844600"/>
                    </a:ext>
                  </a:extLst>
                </a:gridCol>
              </a:tblGrid>
              <a:tr h="35149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349701">
                <a:tc>
                  <a:txBody>
                    <a:bodyPr/>
                    <a:lstStyle/>
                    <a:p>
                      <a:pPr algn="ctr"/>
                      <a:r>
                        <a:rPr kumimoji="1" lang="ja-JP" altLang="en-US" sz="1200" dirty="0"/>
                        <a:t>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対象レコードのホスト名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r h="349701">
                <a:tc>
                  <a:txBody>
                    <a:bodyPr/>
                    <a:lstStyle/>
                    <a:p>
                      <a:pPr algn="ctr"/>
                      <a:r>
                        <a:rPr kumimoji="1" lang="ja-JP" altLang="en-US" sz="1200" dirty="0"/>
                        <a:t>オペレーション</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任意のオペレーション名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2068053"/>
                  </a:ext>
                </a:extLst>
              </a:tr>
              <a:tr h="358650">
                <a:tc>
                  <a:txBody>
                    <a:bodyPr/>
                    <a:lstStyle/>
                    <a:p>
                      <a:pPr algn="ctr"/>
                      <a:r>
                        <a:rPr kumimoji="1" lang="en-US" altLang="ja-JP" sz="1200" dirty="0" err="1"/>
                        <a:t>ServiceNow</a:t>
                      </a:r>
                      <a:r>
                        <a:rPr kumimoji="1" lang="ja-JP" altLang="en-US" sz="1200" dirty="0"/>
                        <a:t>側連携日時</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※Ansible</a:t>
                      </a:r>
                      <a:r>
                        <a:rPr kumimoji="1" lang="ja-JP" altLang="en-US" sz="1200" dirty="0"/>
                        <a:t>が設定する項目</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059572"/>
                  </a:ext>
                </a:extLst>
              </a:tr>
              <a:tr h="400239">
                <a:tc>
                  <a:txBody>
                    <a:bodyPr/>
                    <a:lstStyle/>
                    <a:p>
                      <a:pPr algn="ctr"/>
                      <a:r>
                        <a:rPr kumimoji="1" lang="ja-JP" altLang="en-US" sz="1200" dirty="0"/>
                        <a:t>名前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mn-ea"/>
                        </a:rPr>
                        <a:t>対象レコードの</a:t>
                      </a:r>
                      <a:r>
                        <a:rPr kumimoji="1" lang="ja-JP" altLang="en-US" sz="1200" dirty="0"/>
                        <a:t>名前</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22200757"/>
                  </a:ext>
                </a:extLst>
              </a:tr>
              <a:tr h="400239">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入力不可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7591842"/>
                  </a:ext>
                </a:extLst>
              </a:tr>
              <a:tr h="400239">
                <a:tc>
                  <a:txBody>
                    <a:bodyPr/>
                    <a:lstStyle/>
                    <a:p>
                      <a:pPr algn="ctr"/>
                      <a:r>
                        <a:rPr kumimoji="1" lang="ja-JP" altLang="en-US" sz="1200" dirty="0"/>
                        <a:t>番地</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対象レコードの番地</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20495981"/>
                  </a:ext>
                </a:extLst>
              </a:tr>
              <a:tr h="400239">
                <a:tc>
                  <a:txBody>
                    <a:bodyPr/>
                    <a:lstStyle/>
                    <a:p>
                      <a:pPr algn="ctr"/>
                      <a:r>
                        <a:rPr kumimoji="1" lang="ja-JP" altLang="en-US" sz="1200" dirty="0"/>
                        <a:t>市区町村</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mn-ea"/>
                        </a:rPr>
                        <a:t>対象レコードの市区町村</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7543987"/>
                  </a:ext>
                </a:extLst>
              </a:tr>
              <a:tr h="400239">
                <a:tc>
                  <a:txBody>
                    <a:bodyPr/>
                    <a:lstStyle/>
                    <a:p>
                      <a:pPr algn="ctr"/>
                      <a:r>
                        <a:rPr kumimoji="1" lang="ja-JP" altLang="en-US" sz="1200" dirty="0"/>
                        <a:t>郵便番号</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mn-ea"/>
                        </a:rPr>
                        <a:t>対象レコードの郵便番号</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15537871"/>
                  </a:ext>
                </a:extLst>
              </a:tr>
              <a:tr h="400239">
                <a:tc>
                  <a:txBody>
                    <a:bodyPr/>
                    <a:lstStyle/>
                    <a:p>
                      <a:pPr algn="ctr"/>
                      <a:r>
                        <a:rPr kumimoji="1" lang="ja-JP" altLang="en-US" sz="1200" dirty="0"/>
                        <a:t>電話番号</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対象レコードの電話番号</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6018439"/>
                  </a:ext>
                </a:extLst>
              </a:tr>
            </a:tbl>
          </a:graphicData>
        </a:graphic>
      </p:graphicFrame>
    </p:spTree>
    <p:extLst>
      <p:ext uri="{BB962C8B-B14F-4D97-AF65-F5344CB8AC3E}">
        <p14:creationId xmlns:p14="http://schemas.microsoft.com/office/powerpoint/2010/main" val="362454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a:t>ServiceNow</a:t>
            </a:r>
            <a:r>
              <a:rPr lang="ja-JP" altLang="en-US" dirty="0"/>
              <a:t>の</a:t>
            </a:r>
            <a:r>
              <a:rPr lang="ja-JP" altLang="en-US" b="0" i="0" dirty="0">
                <a:solidFill>
                  <a:srgbClr val="1A1A1A"/>
                </a:solidFill>
                <a:effectLst/>
                <a:latin typeface="Hiragino Kaku Gothic ProN"/>
              </a:rPr>
              <a:t>製品モデル</a:t>
            </a:r>
            <a:r>
              <a:rPr lang="en-US" altLang="ja-JP" b="0" i="0" dirty="0">
                <a:solidFill>
                  <a:srgbClr val="1A1A1A"/>
                </a:solidFill>
                <a:effectLst/>
                <a:latin typeface="Hiragino Kaku Gothic ProN"/>
              </a:rPr>
              <a:t>/</a:t>
            </a:r>
            <a:r>
              <a:rPr lang="ja-JP" altLang="en-US" b="0" i="0" dirty="0">
                <a:solidFill>
                  <a:srgbClr val="1A1A1A"/>
                </a:solidFill>
                <a:effectLst/>
                <a:latin typeface="Hiragino Kaku Gothic ProN"/>
              </a:rPr>
              <a:t>ハードウェアモデルと連携するための</a:t>
            </a:r>
            <a:r>
              <a:rPr lang="ja-JP" altLang="en-US" dirty="0"/>
              <a:t>情報を登録します。</a:t>
            </a:r>
            <a:endParaRPr lang="en-US" altLang="ja-JP" dirty="0"/>
          </a:p>
        </p:txBody>
      </p:sp>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3.3.3.3</a:t>
            </a:r>
            <a:r>
              <a:rPr kumimoji="1" lang="ja-JP" altLang="en-US" dirty="0"/>
              <a:t> ハードウェアモデル</a:t>
            </a:r>
          </a:p>
        </p:txBody>
      </p:sp>
      <p:pic>
        <p:nvPicPr>
          <p:cNvPr id="5" name="図 4">
            <a:extLst>
              <a:ext uri="{FF2B5EF4-FFF2-40B4-BE49-F238E27FC236}">
                <a16:creationId xmlns:a16="http://schemas.microsoft.com/office/drawing/2014/main" id="{3DEFDFA8-C534-4C2E-AD3C-5FB19DAFADE9}"/>
              </a:ext>
            </a:extLst>
          </p:cNvPr>
          <p:cNvPicPr>
            <a:picLocks noChangeAspect="1"/>
          </p:cNvPicPr>
          <p:nvPr/>
        </p:nvPicPr>
        <p:blipFill>
          <a:blip r:embed="rId2"/>
          <a:stretch>
            <a:fillRect/>
          </a:stretch>
        </p:blipFill>
        <p:spPr>
          <a:xfrm>
            <a:off x="237967" y="1287593"/>
            <a:ext cx="7946323" cy="5119432"/>
          </a:xfrm>
          <a:prstGeom prst="rect">
            <a:avLst/>
          </a:prstGeom>
        </p:spPr>
      </p:pic>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3950197189"/>
              </p:ext>
            </p:extLst>
          </p:nvPr>
        </p:nvGraphicFramePr>
        <p:xfrm>
          <a:off x="6342514" y="2894705"/>
          <a:ext cx="5608837" cy="3561852"/>
        </p:xfrm>
        <a:graphic>
          <a:graphicData uri="http://schemas.openxmlformats.org/drawingml/2006/table">
            <a:tbl>
              <a:tblPr firstRow="1" bandRow="1">
                <a:tableStyleId>{93296810-A885-4BE3-A3E7-6D5BEEA58F35}</a:tableStyleId>
              </a:tblPr>
              <a:tblGrid>
                <a:gridCol w="1032034">
                  <a:extLst>
                    <a:ext uri="{9D8B030D-6E8A-4147-A177-3AD203B41FA5}">
                      <a16:colId xmlns:a16="http://schemas.microsoft.com/office/drawing/2014/main" val="1884901537"/>
                    </a:ext>
                  </a:extLst>
                </a:gridCol>
                <a:gridCol w="1032034">
                  <a:extLst>
                    <a:ext uri="{9D8B030D-6E8A-4147-A177-3AD203B41FA5}">
                      <a16:colId xmlns:a16="http://schemas.microsoft.com/office/drawing/2014/main" val="1881068448"/>
                    </a:ext>
                  </a:extLst>
                </a:gridCol>
                <a:gridCol w="3544769">
                  <a:extLst>
                    <a:ext uri="{9D8B030D-6E8A-4147-A177-3AD203B41FA5}">
                      <a16:colId xmlns:a16="http://schemas.microsoft.com/office/drawing/2014/main" val="2768844600"/>
                    </a:ext>
                  </a:extLst>
                </a:gridCol>
              </a:tblGrid>
              <a:tr h="351495">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349701">
                <a:tc gridSpan="2">
                  <a:txBody>
                    <a:bodyPr/>
                    <a:lstStyle/>
                    <a:p>
                      <a:pPr algn="ctr"/>
                      <a:r>
                        <a:rPr kumimoji="1" lang="ja-JP" altLang="en-US" sz="1200" dirty="0"/>
                        <a:t>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kumimoji="1" lang="ja-JP" altLang="en-US" sz="1200" dirty="0"/>
                        <a:t>対象レコードのホスト名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r h="349701">
                <a:tc gridSpan="2">
                  <a:txBody>
                    <a:bodyPr/>
                    <a:lstStyle/>
                    <a:p>
                      <a:pPr algn="ctr"/>
                      <a:r>
                        <a:rPr kumimoji="1" lang="ja-JP" altLang="en-US" sz="1200" dirty="0"/>
                        <a:t>オペレーション</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kumimoji="1" lang="ja-JP" altLang="en-US" sz="1200" dirty="0"/>
                        <a:t>任意のオペレーション名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2068053"/>
                  </a:ext>
                </a:extLst>
              </a:tr>
              <a:tr h="358650">
                <a:tc gridSpan="2">
                  <a:txBody>
                    <a:bodyPr/>
                    <a:lstStyle/>
                    <a:p>
                      <a:pPr algn="ctr"/>
                      <a:r>
                        <a:rPr kumimoji="1" lang="en-US" altLang="ja-JP" sz="1200" dirty="0" err="1"/>
                        <a:t>ServiceNow</a:t>
                      </a:r>
                      <a:r>
                        <a:rPr kumimoji="1" lang="ja-JP" altLang="en-US" sz="1200" dirty="0"/>
                        <a:t>側連携日時</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※Ansible</a:t>
                      </a:r>
                      <a:r>
                        <a:rPr kumimoji="1" lang="ja-JP" altLang="en-US" sz="1200" dirty="0"/>
                        <a:t>が設定する項目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059572"/>
                  </a:ext>
                </a:extLst>
              </a:tr>
              <a:tr h="400239">
                <a:tc gridSpan="2">
                  <a:txBody>
                    <a:bodyPr/>
                    <a:lstStyle/>
                    <a:p>
                      <a:pPr algn="ctr"/>
                      <a:r>
                        <a:rPr kumimoji="1" lang="ja-JP" altLang="en-US" sz="1200" dirty="0"/>
                        <a:t>名前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lang="ja-JP" altLang="en-US" sz="1200" dirty="0">
                          <a:latin typeface="+mn-ea"/>
                        </a:rPr>
                        <a:t>対象レコードの</a:t>
                      </a:r>
                      <a:r>
                        <a:rPr kumimoji="1" lang="ja-JP" altLang="en-US" sz="1200" dirty="0"/>
                        <a:t>名前</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22200757"/>
                  </a:ext>
                </a:extLst>
              </a:tr>
              <a:tr h="400239">
                <a:tc gridSpan="2">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kumimoji="1" lang="ja-JP" altLang="en-US" sz="1200" dirty="0"/>
                        <a:t>入力不可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7591842"/>
                  </a:ext>
                </a:extLst>
              </a:tr>
              <a:tr h="400239">
                <a:tc rowSpan="2">
                  <a:txBody>
                    <a:bodyPr/>
                    <a:lstStyle/>
                    <a:p>
                      <a:pPr algn="ctr"/>
                      <a:r>
                        <a:rPr kumimoji="1" lang="ja-JP" altLang="en-US" sz="1200" dirty="0"/>
                        <a:t>メーカー</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メーカー</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mn-ea"/>
                        </a:rPr>
                        <a:t>対象レコードのメーカー</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20495981"/>
                  </a:ext>
                </a:extLst>
              </a:tr>
              <a:tr h="400239">
                <a:tc vMerge="1">
                  <a:txBody>
                    <a:bodyPr/>
                    <a:lstStyle/>
                    <a:p>
                      <a:pPr algn="ct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90107001"/>
                  </a:ext>
                </a:extLst>
              </a:tr>
              <a:tr h="400239">
                <a:tc gridSpan="2">
                  <a:txBody>
                    <a:bodyPr/>
                    <a:lstStyle/>
                    <a:p>
                      <a:pPr algn="ctr"/>
                      <a:r>
                        <a:rPr kumimoji="1" lang="ja-JP" altLang="en-US" sz="1200" dirty="0"/>
                        <a:t>モデル番号</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lang="ja-JP" altLang="en-US" sz="1200" dirty="0">
                          <a:latin typeface="+mn-ea"/>
                        </a:rPr>
                        <a:t>対象レコードのモデル番号</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7543987"/>
                  </a:ext>
                </a:extLst>
              </a:tr>
            </a:tbl>
          </a:graphicData>
        </a:graphic>
      </p:graphicFrame>
    </p:spTree>
    <p:extLst>
      <p:ext uri="{BB962C8B-B14F-4D97-AF65-F5344CB8AC3E}">
        <p14:creationId xmlns:p14="http://schemas.microsoft.com/office/powerpoint/2010/main" val="36781082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C6014CC9-7459-40BF-AD36-EFBBDC320511}"/>
              </a:ext>
            </a:extLst>
          </p:cNvPr>
          <p:cNvPicPr>
            <a:picLocks noChangeAspect="1"/>
          </p:cNvPicPr>
          <p:nvPr/>
        </p:nvPicPr>
        <p:blipFill>
          <a:blip r:embed="rId2"/>
          <a:stretch>
            <a:fillRect/>
          </a:stretch>
        </p:blipFill>
        <p:spPr>
          <a:xfrm>
            <a:off x="239349" y="1236849"/>
            <a:ext cx="7948707" cy="5216339"/>
          </a:xfrm>
          <a:prstGeom prst="rect">
            <a:avLst/>
          </a:prstGeom>
        </p:spPr>
      </p:pic>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3.3.3.4</a:t>
            </a:r>
            <a:r>
              <a:rPr kumimoji="1" lang="ja-JP" altLang="en-US" dirty="0"/>
              <a:t> </a:t>
            </a:r>
            <a:r>
              <a:rPr lang="en-US" altLang="ja-JP" dirty="0"/>
              <a:t>Linux</a:t>
            </a:r>
            <a:endParaRPr kumimoji="1" lang="ja-JP" altLang="en-US" dirty="0"/>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a:t>ServiceNow</a:t>
            </a:r>
            <a:r>
              <a:rPr lang="ja-JP" altLang="en-US" dirty="0"/>
              <a:t>の構成管理</a:t>
            </a:r>
            <a:r>
              <a:rPr lang="en-US" altLang="ja-JP" dirty="0"/>
              <a:t>(CMDB)/</a:t>
            </a:r>
            <a:r>
              <a:rPr lang="ja-JP" altLang="en-US" dirty="0"/>
              <a:t>サーバ</a:t>
            </a:r>
            <a:r>
              <a:rPr lang="en-US" altLang="ja-JP" dirty="0"/>
              <a:t>/Linux</a:t>
            </a:r>
            <a:r>
              <a:rPr lang="ja-JP" altLang="en-US" dirty="0"/>
              <a:t>と連携するための情報を登録します。</a:t>
            </a:r>
            <a:endParaRPr lang="en-US" altLang="ja-JP" dirty="0"/>
          </a:p>
        </p:txBody>
      </p:sp>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46208447"/>
              </p:ext>
            </p:extLst>
          </p:nvPr>
        </p:nvGraphicFramePr>
        <p:xfrm>
          <a:off x="6342514" y="2491097"/>
          <a:ext cx="5608837" cy="3962091"/>
        </p:xfrm>
        <a:graphic>
          <a:graphicData uri="http://schemas.openxmlformats.org/drawingml/2006/table">
            <a:tbl>
              <a:tblPr firstRow="1" bandRow="1">
                <a:tableStyleId>{93296810-A885-4BE3-A3E7-6D5BEEA58F35}</a:tableStyleId>
              </a:tblPr>
              <a:tblGrid>
                <a:gridCol w="1032034">
                  <a:extLst>
                    <a:ext uri="{9D8B030D-6E8A-4147-A177-3AD203B41FA5}">
                      <a16:colId xmlns:a16="http://schemas.microsoft.com/office/drawing/2014/main" val="1884901537"/>
                    </a:ext>
                  </a:extLst>
                </a:gridCol>
                <a:gridCol w="1032034">
                  <a:extLst>
                    <a:ext uri="{9D8B030D-6E8A-4147-A177-3AD203B41FA5}">
                      <a16:colId xmlns:a16="http://schemas.microsoft.com/office/drawing/2014/main" val="1702859001"/>
                    </a:ext>
                  </a:extLst>
                </a:gridCol>
                <a:gridCol w="3544769">
                  <a:extLst>
                    <a:ext uri="{9D8B030D-6E8A-4147-A177-3AD203B41FA5}">
                      <a16:colId xmlns:a16="http://schemas.microsoft.com/office/drawing/2014/main" val="2768844600"/>
                    </a:ext>
                  </a:extLst>
                </a:gridCol>
              </a:tblGrid>
              <a:tr h="351495">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349701">
                <a:tc gridSpan="2">
                  <a:txBody>
                    <a:bodyPr/>
                    <a:lstStyle/>
                    <a:p>
                      <a:pPr algn="ctr"/>
                      <a:r>
                        <a:rPr kumimoji="1" lang="ja-JP" altLang="en-US" sz="1200" dirty="0"/>
                        <a:t>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kumimoji="1" lang="ja-JP" altLang="en-US" sz="1200" dirty="0"/>
                        <a:t>対象レコードのホスト名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r h="349701">
                <a:tc gridSpan="2">
                  <a:txBody>
                    <a:bodyPr/>
                    <a:lstStyle/>
                    <a:p>
                      <a:pPr algn="ctr"/>
                      <a:r>
                        <a:rPr kumimoji="1" lang="ja-JP" altLang="en-US" sz="1200" dirty="0"/>
                        <a:t>オペレーション</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kumimoji="1" lang="ja-JP" altLang="en-US" sz="1200" dirty="0"/>
                        <a:t>任意のオペレーション名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2068053"/>
                  </a:ext>
                </a:extLst>
              </a:tr>
              <a:tr h="358650">
                <a:tc gridSpan="2">
                  <a:txBody>
                    <a:bodyPr/>
                    <a:lstStyle/>
                    <a:p>
                      <a:pPr algn="ctr"/>
                      <a:r>
                        <a:rPr kumimoji="1" lang="en-US" altLang="ja-JP" sz="1200" dirty="0" err="1"/>
                        <a:t>ServiceNow</a:t>
                      </a:r>
                      <a:r>
                        <a:rPr kumimoji="1" lang="ja-JP" altLang="en-US" sz="1200" dirty="0"/>
                        <a:t>側連携日時</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※Ansible</a:t>
                      </a:r>
                      <a:r>
                        <a:rPr kumimoji="1" lang="ja-JP" altLang="en-US" sz="1200" dirty="0"/>
                        <a:t>が設定する項目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059572"/>
                  </a:ext>
                </a:extLst>
              </a:tr>
              <a:tr h="400239">
                <a:tc gridSpan="2">
                  <a:txBody>
                    <a:bodyPr/>
                    <a:lstStyle/>
                    <a:p>
                      <a:pPr algn="ctr"/>
                      <a:r>
                        <a:rPr kumimoji="1" lang="ja-JP" altLang="en-US" sz="1200" dirty="0"/>
                        <a:t>名前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lang="ja-JP" altLang="en-US" sz="1200" dirty="0">
                          <a:latin typeface="+mn-ea"/>
                        </a:rPr>
                        <a:t>対象レコードの</a:t>
                      </a:r>
                      <a:r>
                        <a:rPr kumimoji="1" lang="ja-JP" altLang="en-US" sz="1200" dirty="0"/>
                        <a:t>名前</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22200757"/>
                  </a:ext>
                </a:extLst>
              </a:tr>
              <a:tr h="400239">
                <a:tc gridSpan="2">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7591842"/>
                  </a:ext>
                </a:extLst>
              </a:tr>
              <a:tr h="400239">
                <a:tc gridSpan="2">
                  <a:txBody>
                    <a:bodyPr/>
                    <a:lstStyle/>
                    <a:p>
                      <a:pPr algn="ctr"/>
                      <a:r>
                        <a:rPr kumimoji="1" lang="ja-JP" altLang="en-US" sz="1200" dirty="0"/>
                        <a:t>オペレーティングシステム</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kumimoji="1" lang="ja-JP" altLang="en-US" sz="1200" dirty="0"/>
                        <a:t>対象レコードのオペレーディングシステム</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20495981"/>
                  </a:ext>
                </a:extLst>
              </a:tr>
              <a:tr h="400239">
                <a:tc gridSpan="2">
                  <a:txBody>
                    <a:bodyPr/>
                    <a:lstStyle/>
                    <a:p>
                      <a:pPr algn="ctr"/>
                      <a:r>
                        <a:rPr kumimoji="1" lang="en-US" altLang="ja-JP" sz="1200" dirty="0"/>
                        <a:t>OS</a:t>
                      </a:r>
                      <a:r>
                        <a:rPr kumimoji="1" lang="ja-JP" altLang="en-US" sz="1200" dirty="0"/>
                        <a:t>バージョン</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lang="ja-JP" altLang="en-US" sz="1200" dirty="0">
                          <a:latin typeface="+mn-ea"/>
                        </a:rPr>
                        <a:t>対象レコードの</a:t>
                      </a:r>
                      <a:r>
                        <a:rPr lang="en-US" altLang="ja-JP" sz="1200" dirty="0">
                          <a:latin typeface="+mn-ea"/>
                        </a:rPr>
                        <a:t>OS</a:t>
                      </a:r>
                      <a:r>
                        <a:rPr lang="ja-JP" altLang="en-US" sz="1200" dirty="0">
                          <a:latin typeface="+mn-ea"/>
                        </a:rPr>
                        <a:t>のバージョン</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7543987"/>
                  </a:ext>
                </a:extLst>
              </a:tr>
              <a:tr h="400239">
                <a:tc rowSpan="2">
                  <a:txBody>
                    <a:bodyPr/>
                    <a:lstStyle/>
                    <a:p>
                      <a:pPr algn="ctr"/>
                      <a:r>
                        <a:rPr kumimoji="1" lang="ja-JP" altLang="en-US" sz="1200" dirty="0"/>
                        <a:t>メーカー</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メーカー</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mn-ea"/>
                        </a:rPr>
                        <a:t>対象レコードのメーカー</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15537871"/>
                  </a:ext>
                </a:extLst>
              </a:tr>
              <a:tr h="400239">
                <a:tc vMerge="1">
                  <a:txBody>
                    <a:bodyPr/>
                    <a:lstStyle/>
                    <a:p>
                      <a:pPr algn="ct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6382318"/>
                  </a:ext>
                </a:extLst>
              </a:tr>
            </a:tbl>
          </a:graphicData>
        </a:graphic>
      </p:graphicFrame>
    </p:spTree>
    <p:extLst>
      <p:ext uri="{BB962C8B-B14F-4D97-AF65-F5344CB8AC3E}">
        <p14:creationId xmlns:p14="http://schemas.microsoft.com/office/powerpoint/2010/main" val="144466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3"/>
          <p:cNvSpPr>
            <a:spLocks noGrp="1"/>
          </p:cNvSpPr>
          <p:nvPr>
            <p:ph type="body" sz="quarter" idx="10"/>
          </p:nvPr>
        </p:nvSpPr>
        <p:spPr>
          <a:xfrm>
            <a:off x="1631380" y="116540"/>
            <a:ext cx="10009390" cy="6480900"/>
          </a:xfrm>
        </p:spPr>
        <p:txBody>
          <a:bodyPr vert="horz" wrap="square" lIns="91440" tIns="45720" rIns="91440" bIns="45720" rtlCol="0" anchor="t">
            <a:noAutofit/>
          </a:bodyPr>
          <a:lstStyle/>
          <a:p>
            <a:pPr marL="997200" lvl="3" indent="-457200">
              <a:buFont typeface="+mj-lt"/>
              <a:buAutoNum type="arabicPeriod"/>
            </a:pPr>
            <a:r>
              <a:rPr lang="en-US" altLang="ja-JP" sz="1800" dirty="0"/>
              <a:t>ServiceNow</a:t>
            </a:r>
            <a:r>
              <a:rPr lang="ja-JP" altLang="en-US" sz="1800" dirty="0"/>
              <a:t>接続情報</a:t>
            </a:r>
            <a:endParaRPr lang="en-US" altLang="ja-JP" sz="1800" dirty="0"/>
          </a:p>
          <a:p>
            <a:pPr marL="997200" lvl="3" indent="-457200">
              <a:buFont typeface="+mj-lt"/>
              <a:buAutoNum type="arabicPeriod"/>
            </a:pPr>
            <a:r>
              <a:rPr lang="ja-JP" altLang="en-US" sz="1800" dirty="0"/>
              <a:t>会社</a:t>
            </a:r>
            <a:endParaRPr lang="en-US" altLang="ja-JP" sz="1800" dirty="0"/>
          </a:p>
          <a:p>
            <a:pPr marL="997200" lvl="3" indent="-457200">
              <a:buFont typeface="+mj-lt"/>
              <a:buAutoNum type="arabicPeriod"/>
            </a:pPr>
            <a:r>
              <a:rPr lang="ja-JP" altLang="en-US" sz="1800" dirty="0"/>
              <a:t>ハードウェアモデル</a:t>
            </a:r>
            <a:endParaRPr lang="en-US" altLang="ja-JP" sz="1800" dirty="0"/>
          </a:p>
          <a:p>
            <a:pPr marL="997200" lvl="3" indent="-457200">
              <a:buFont typeface="+mj-lt"/>
              <a:buAutoNum type="arabicPeriod"/>
            </a:pPr>
            <a:r>
              <a:rPr lang="en-US" altLang="ja-JP" sz="1800" dirty="0"/>
              <a:t>Linux</a:t>
            </a:r>
          </a:p>
          <a:p>
            <a:pPr marL="997200" lvl="3" indent="-457200">
              <a:buFont typeface="+mj-lt"/>
              <a:buAutoNum type="arabicPeriod"/>
            </a:pPr>
            <a:r>
              <a:rPr lang="en-US" altLang="ja-JP" sz="1800" dirty="0"/>
              <a:t>Windows</a:t>
            </a:r>
          </a:p>
          <a:p>
            <a:pPr marL="997200" lvl="3" indent="-457200">
              <a:buFont typeface="+mj-lt"/>
              <a:buAutoNum type="arabicPeriod"/>
            </a:pPr>
            <a:r>
              <a:rPr lang="en-US" altLang="ja-JP" sz="1800" dirty="0"/>
              <a:t>UNIX</a:t>
            </a:r>
          </a:p>
          <a:p>
            <a:pPr marL="997200" lvl="3" indent="-457200">
              <a:buFont typeface="+mj-lt"/>
              <a:buAutoNum type="arabicPeriod"/>
            </a:pPr>
            <a:r>
              <a:rPr lang="en-US" altLang="ja-JP" sz="1800" dirty="0"/>
              <a:t>ESX</a:t>
            </a:r>
          </a:p>
          <a:p>
            <a:pPr marL="997200" lvl="3" indent="-457200">
              <a:buFont typeface="+mj-lt"/>
              <a:buAutoNum type="arabicPeriod"/>
            </a:pPr>
            <a:r>
              <a:rPr lang="en-US" altLang="ja-JP" sz="1800" dirty="0"/>
              <a:t>CI</a:t>
            </a:r>
            <a:r>
              <a:rPr lang="ja-JP" altLang="en-US" sz="1800" dirty="0"/>
              <a:t>関係性</a:t>
            </a:r>
            <a:endParaRPr lang="en-US" altLang="ja-JP" sz="1800" dirty="0"/>
          </a:p>
          <a:p>
            <a:pPr marL="817200" lvl="2" indent="-457200" defTabSz="914400">
              <a:buFont typeface="+mj-lt"/>
              <a:buAutoNum type="arabicPeriod"/>
            </a:pPr>
            <a:r>
              <a:rPr lang="en-US" altLang="ja-JP" sz="1800" dirty="0"/>
              <a:t>Conductor</a:t>
            </a:r>
            <a:r>
              <a:rPr lang="ja-JP" altLang="en-US" sz="1800" dirty="0"/>
              <a:t>実行</a:t>
            </a:r>
            <a:endParaRPr lang="en-US" altLang="ja-JP" sz="1800" dirty="0"/>
          </a:p>
          <a:p>
            <a:pPr marL="817200" lvl="2" indent="-457200">
              <a:buFont typeface="+mj-lt"/>
              <a:buAutoNum type="arabicPeriod"/>
            </a:pPr>
            <a:r>
              <a:rPr lang="ja-JP" altLang="en-US" sz="1800" dirty="0"/>
              <a:t>実行結果の確認</a:t>
            </a:r>
            <a:br>
              <a:rPr lang="en-US" altLang="ja-JP" sz="1800" dirty="0"/>
            </a:br>
            <a:endParaRPr lang="en-US" altLang="ja-JP" sz="1800" dirty="0"/>
          </a:p>
          <a:p>
            <a:pPr marL="457200" indent="-457200">
              <a:buFont typeface="+mj-lt"/>
              <a:buAutoNum type="arabicPeriod" startAt="4"/>
            </a:pPr>
            <a:r>
              <a:rPr lang="ja-JP" altLang="en-US" sz="2400" dirty="0">
                <a:latin typeface="+mn-ea"/>
              </a:rPr>
              <a:t>連携対象メニュー追加手順</a:t>
            </a:r>
            <a:endParaRPr lang="en-US" altLang="ja-JP" sz="2400" dirty="0">
              <a:latin typeface="+mn-ea"/>
            </a:endParaRPr>
          </a:p>
          <a:p>
            <a:pPr marL="637200" lvl="1" indent="-457200">
              <a:buFont typeface="+mj-lt"/>
              <a:buAutoNum type="arabicPeriod"/>
            </a:pPr>
            <a:r>
              <a:rPr lang="ja-JP" altLang="en-US" sz="2000" dirty="0">
                <a:latin typeface="+mn-ea"/>
                <a:ea typeface="+mn-lt"/>
                <a:cs typeface="+mn-lt"/>
              </a:rPr>
              <a:t>はじめに</a:t>
            </a:r>
            <a:endParaRPr lang="en-US" altLang="ja-JP" sz="2000" dirty="0">
              <a:latin typeface="+mn-ea"/>
              <a:ea typeface="+mn-lt"/>
              <a:cs typeface="+mn-lt"/>
            </a:endParaRPr>
          </a:p>
          <a:p>
            <a:pPr marL="637200" lvl="1" indent="-457200">
              <a:buFont typeface="+mj-lt"/>
              <a:buAutoNum type="arabicPeriod"/>
            </a:pPr>
            <a:r>
              <a:rPr lang="ja-JP" altLang="en-US" sz="2000" dirty="0">
                <a:latin typeface="+mn-ea"/>
              </a:rPr>
              <a:t>連携対象メニューの追加</a:t>
            </a:r>
            <a:endParaRPr lang="en-US" altLang="ja-JP" sz="2000" dirty="0">
              <a:latin typeface="+mn-ea"/>
            </a:endParaRPr>
          </a:p>
          <a:p>
            <a:pPr marL="637200" lvl="1" indent="-457200">
              <a:buFont typeface="+mj-lt"/>
              <a:buAutoNum type="arabicPeriod"/>
            </a:pPr>
            <a:r>
              <a:rPr lang="ja-JP" altLang="en-US" sz="2000" dirty="0"/>
              <a:t>連携対象メニューをロールと紐付づける</a:t>
            </a:r>
            <a:endParaRPr lang="en-US" altLang="ja-JP" sz="2000" dirty="0"/>
          </a:p>
          <a:p>
            <a:pPr lvl="2"/>
            <a:endParaRPr lang="en-US" altLang="ja-JP" sz="1800" dirty="0"/>
          </a:p>
          <a:p>
            <a:pPr lvl="2"/>
            <a:endParaRPr lang="en-US" altLang="ja-JP" sz="1800" dirty="0"/>
          </a:p>
        </p:txBody>
      </p:sp>
    </p:spTree>
    <p:extLst>
      <p:ext uri="{BB962C8B-B14F-4D97-AF65-F5344CB8AC3E}">
        <p14:creationId xmlns:p14="http://schemas.microsoft.com/office/powerpoint/2010/main" val="26303468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3E9A1BA1-C624-411E-99BE-C4982A08B92B}"/>
              </a:ext>
            </a:extLst>
          </p:cNvPr>
          <p:cNvPicPr>
            <a:picLocks noChangeAspect="1"/>
          </p:cNvPicPr>
          <p:nvPr/>
        </p:nvPicPr>
        <p:blipFill>
          <a:blip r:embed="rId2"/>
          <a:stretch>
            <a:fillRect/>
          </a:stretch>
        </p:blipFill>
        <p:spPr>
          <a:xfrm>
            <a:off x="239349" y="1291058"/>
            <a:ext cx="8338380" cy="5152024"/>
          </a:xfrm>
          <a:prstGeom prst="rect">
            <a:avLst/>
          </a:prstGeom>
        </p:spPr>
      </p:pic>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3.3.3.5</a:t>
            </a:r>
            <a:r>
              <a:rPr kumimoji="1" lang="ja-JP" altLang="en-US" dirty="0"/>
              <a:t> </a:t>
            </a:r>
            <a:r>
              <a:rPr lang="en-US" altLang="ja-JP" dirty="0"/>
              <a:t>Windows</a:t>
            </a:r>
            <a:endParaRPr kumimoji="1" lang="ja-JP" altLang="en-US" dirty="0"/>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err="1"/>
              <a:t>ServiceNow</a:t>
            </a:r>
            <a:r>
              <a:rPr lang="ja-JP" altLang="en-US" dirty="0"/>
              <a:t>の構成管理</a:t>
            </a:r>
            <a:r>
              <a:rPr lang="en-US" altLang="ja-JP" dirty="0"/>
              <a:t>(CMDB)/</a:t>
            </a:r>
            <a:r>
              <a:rPr lang="ja-JP" altLang="en-US" dirty="0"/>
              <a:t>サーバ</a:t>
            </a:r>
            <a:r>
              <a:rPr lang="en-US" altLang="ja-JP" dirty="0"/>
              <a:t>/Windows</a:t>
            </a:r>
            <a:r>
              <a:rPr lang="ja-JP" altLang="en-US" dirty="0"/>
              <a:t>と連携するための情報を登録します。</a:t>
            </a:r>
            <a:endParaRPr lang="en-US" altLang="ja-JP" dirty="0"/>
          </a:p>
        </p:txBody>
      </p:sp>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674961881"/>
              </p:ext>
            </p:extLst>
          </p:nvPr>
        </p:nvGraphicFramePr>
        <p:xfrm>
          <a:off x="6342514" y="3296628"/>
          <a:ext cx="5608837" cy="3161613"/>
        </p:xfrm>
        <a:graphic>
          <a:graphicData uri="http://schemas.openxmlformats.org/drawingml/2006/table">
            <a:tbl>
              <a:tblPr firstRow="1" bandRow="1">
                <a:tableStyleId>{93296810-A885-4BE3-A3E7-6D5BEEA58F35}</a:tableStyleId>
              </a:tblPr>
              <a:tblGrid>
                <a:gridCol w="2064068">
                  <a:extLst>
                    <a:ext uri="{9D8B030D-6E8A-4147-A177-3AD203B41FA5}">
                      <a16:colId xmlns:a16="http://schemas.microsoft.com/office/drawing/2014/main" val="1884901537"/>
                    </a:ext>
                  </a:extLst>
                </a:gridCol>
                <a:gridCol w="3544769">
                  <a:extLst>
                    <a:ext uri="{9D8B030D-6E8A-4147-A177-3AD203B41FA5}">
                      <a16:colId xmlns:a16="http://schemas.microsoft.com/office/drawing/2014/main" val="2768844600"/>
                    </a:ext>
                  </a:extLst>
                </a:gridCol>
              </a:tblGrid>
              <a:tr h="35149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349701">
                <a:tc>
                  <a:txBody>
                    <a:bodyPr/>
                    <a:lstStyle/>
                    <a:p>
                      <a:pPr algn="ctr"/>
                      <a:r>
                        <a:rPr kumimoji="1" lang="ja-JP" altLang="en-US" sz="1200" dirty="0"/>
                        <a:t>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対象レコードのホスト名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r h="349701">
                <a:tc>
                  <a:txBody>
                    <a:bodyPr/>
                    <a:lstStyle/>
                    <a:p>
                      <a:pPr algn="ctr"/>
                      <a:r>
                        <a:rPr kumimoji="1" lang="ja-JP" altLang="en-US" sz="1200" dirty="0"/>
                        <a:t>オペレーション</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任意のオペレーション名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2068053"/>
                  </a:ext>
                </a:extLst>
              </a:tr>
              <a:tr h="358650">
                <a:tc>
                  <a:txBody>
                    <a:bodyPr/>
                    <a:lstStyle/>
                    <a:p>
                      <a:pPr algn="ctr"/>
                      <a:r>
                        <a:rPr kumimoji="1" lang="en-US" altLang="ja-JP" sz="1200" dirty="0" err="1"/>
                        <a:t>ServiceNow</a:t>
                      </a:r>
                      <a:r>
                        <a:rPr kumimoji="1" lang="ja-JP" altLang="en-US" sz="1200" dirty="0"/>
                        <a:t>側連携日時</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※Ansible</a:t>
                      </a:r>
                      <a:r>
                        <a:rPr kumimoji="1" lang="ja-JP" altLang="en-US" sz="1200" dirty="0"/>
                        <a:t>が設定する項目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059572"/>
                  </a:ext>
                </a:extLst>
              </a:tr>
              <a:tr h="400239">
                <a:tc>
                  <a:txBody>
                    <a:bodyPr/>
                    <a:lstStyle/>
                    <a:p>
                      <a:pPr algn="ctr"/>
                      <a:r>
                        <a:rPr kumimoji="1" lang="ja-JP" altLang="en-US" sz="1200" dirty="0"/>
                        <a:t>名前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mn-ea"/>
                        </a:rPr>
                        <a:t>対象レコードの</a:t>
                      </a:r>
                      <a:r>
                        <a:rPr kumimoji="1" lang="ja-JP" altLang="en-US" sz="1200" dirty="0"/>
                        <a:t>名前</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22200757"/>
                  </a:ext>
                </a:extLst>
              </a:tr>
              <a:tr h="400239">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入力不可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7591842"/>
                  </a:ext>
                </a:extLst>
              </a:tr>
              <a:tr h="400239">
                <a:tc>
                  <a:txBody>
                    <a:bodyPr/>
                    <a:lstStyle/>
                    <a:p>
                      <a:pPr algn="ctr"/>
                      <a:r>
                        <a:rPr kumimoji="1" lang="ja-JP" altLang="en-US" sz="1200" dirty="0"/>
                        <a:t>オペレーティングシステム</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対象レコードのオペレーディングシステム</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20495981"/>
                  </a:ext>
                </a:extLst>
              </a:tr>
              <a:tr h="400239">
                <a:tc>
                  <a:txBody>
                    <a:bodyPr/>
                    <a:lstStyle/>
                    <a:p>
                      <a:pPr algn="ctr"/>
                      <a:r>
                        <a:rPr kumimoji="1" lang="en-US" altLang="ja-JP" sz="1200" dirty="0"/>
                        <a:t>OS</a:t>
                      </a:r>
                      <a:r>
                        <a:rPr kumimoji="1" lang="ja-JP" altLang="en-US" sz="1200" dirty="0"/>
                        <a:t>バージョン</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mn-ea"/>
                        </a:rPr>
                        <a:t>対象レコードの</a:t>
                      </a:r>
                      <a:r>
                        <a:rPr lang="en-US" altLang="ja-JP" sz="1200" dirty="0">
                          <a:latin typeface="+mn-ea"/>
                        </a:rPr>
                        <a:t>OS</a:t>
                      </a:r>
                      <a:r>
                        <a:rPr lang="ja-JP" altLang="en-US" sz="1200" dirty="0">
                          <a:latin typeface="+mn-ea"/>
                        </a:rPr>
                        <a:t>のバージョン</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7543987"/>
                  </a:ext>
                </a:extLst>
              </a:tr>
            </a:tbl>
          </a:graphicData>
        </a:graphic>
      </p:graphicFrame>
    </p:spTree>
    <p:extLst>
      <p:ext uri="{BB962C8B-B14F-4D97-AF65-F5344CB8AC3E}">
        <p14:creationId xmlns:p14="http://schemas.microsoft.com/office/powerpoint/2010/main" val="4404166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A59A6BB7-8338-4892-AB79-CBAAE3BE8281}"/>
              </a:ext>
            </a:extLst>
          </p:cNvPr>
          <p:cNvPicPr>
            <a:picLocks noChangeAspect="1"/>
          </p:cNvPicPr>
          <p:nvPr/>
        </p:nvPicPr>
        <p:blipFill>
          <a:blip r:embed="rId2"/>
          <a:stretch>
            <a:fillRect/>
          </a:stretch>
        </p:blipFill>
        <p:spPr>
          <a:xfrm>
            <a:off x="239348" y="1268700"/>
            <a:ext cx="8286243" cy="5184488"/>
          </a:xfrm>
          <a:prstGeom prst="rect">
            <a:avLst/>
          </a:prstGeom>
        </p:spPr>
      </p:pic>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3.3.3.6</a:t>
            </a:r>
            <a:r>
              <a:rPr kumimoji="1" lang="ja-JP" altLang="en-US" dirty="0"/>
              <a:t> </a:t>
            </a:r>
            <a:r>
              <a:rPr kumimoji="1" lang="en-US" altLang="ja-JP" dirty="0"/>
              <a:t>UNIX</a:t>
            </a:r>
            <a:endParaRPr kumimoji="1" lang="ja-JP" altLang="en-US" dirty="0"/>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err="1"/>
              <a:t>ServiceNow</a:t>
            </a:r>
            <a:r>
              <a:rPr lang="ja-JP" altLang="en-US" dirty="0"/>
              <a:t>の構成管理</a:t>
            </a:r>
            <a:r>
              <a:rPr lang="en-US" altLang="ja-JP" dirty="0"/>
              <a:t>(CMDB)/</a:t>
            </a:r>
            <a:r>
              <a:rPr lang="ja-JP" altLang="en-US" dirty="0"/>
              <a:t>サーバ</a:t>
            </a:r>
            <a:r>
              <a:rPr lang="en-US" altLang="ja-JP" dirty="0"/>
              <a:t>/UNIX</a:t>
            </a:r>
            <a:r>
              <a:rPr lang="ja-JP" altLang="en-US" dirty="0"/>
              <a:t>と連携するための情報を登録します。</a:t>
            </a:r>
            <a:endParaRPr lang="en-US" altLang="ja-JP" dirty="0"/>
          </a:p>
        </p:txBody>
      </p:sp>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1121151199"/>
              </p:ext>
            </p:extLst>
          </p:nvPr>
        </p:nvGraphicFramePr>
        <p:xfrm>
          <a:off x="6342514" y="2090858"/>
          <a:ext cx="5608837" cy="4362330"/>
        </p:xfrm>
        <a:graphic>
          <a:graphicData uri="http://schemas.openxmlformats.org/drawingml/2006/table">
            <a:tbl>
              <a:tblPr firstRow="1" bandRow="1">
                <a:tableStyleId>{93296810-A885-4BE3-A3E7-6D5BEEA58F35}</a:tableStyleId>
              </a:tblPr>
              <a:tblGrid>
                <a:gridCol w="2064068">
                  <a:extLst>
                    <a:ext uri="{9D8B030D-6E8A-4147-A177-3AD203B41FA5}">
                      <a16:colId xmlns:a16="http://schemas.microsoft.com/office/drawing/2014/main" val="1884901537"/>
                    </a:ext>
                  </a:extLst>
                </a:gridCol>
                <a:gridCol w="3544769">
                  <a:extLst>
                    <a:ext uri="{9D8B030D-6E8A-4147-A177-3AD203B41FA5}">
                      <a16:colId xmlns:a16="http://schemas.microsoft.com/office/drawing/2014/main" val="2768844600"/>
                    </a:ext>
                  </a:extLst>
                </a:gridCol>
              </a:tblGrid>
              <a:tr h="35149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349701">
                <a:tc>
                  <a:txBody>
                    <a:bodyPr/>
                    <a:lstStyle/>
                    <a:p>
                      <a:pPr algn="ctr"/>
                      <a:r>
                        <a:rPr kumimoji="1" lang="ja-JP" altLang="en-US" sz="1200" dirty="0"/>
                        <a:t>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対象レコードのホスト名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r h="349701">
                <a:tc>
                  <a:txBody>
                    <a:bodyPr/>
                    <a:lstStyle/>
                    <a:p>
                      <a:pPr algn="ctr"/>
                      <a:r>
                        <a:rPr kumimoji="1" lang="ja-JP" altLang="en-US" sz="1200" dirty="0"/>
                        <a:t>オペレーション</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任意のオペレーション名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2068053"/>
                  </a:ext>
                </a:extLst>
              </a:tr>
              <a:tr h="358650">
                <a:tc>
                  <a:txBody>
                    <a:bodyPr/>
                    <a:lstStyle/>
                    <a:p>
                      <a:pPr algn="ctr"/>
                      <a:r>
                        <a:rPr kumimoji="1" lang="en-US" altLang="ja-JP" sz="1200" dirty="0" err="1"/>
                        <a:t>ServiceNow</a:t>
                      </a:r>
                      <a:r>
                        <a:rPr kumimoji="1" lang="ja-JP" altLang="en-US" sz="1200" dirty="0"/>
                        <a:t>側連携日時</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※Ansible</a:t>
                      </a:r>
                      <a:r>
                        <a:rPr kumimoji="1" lang="ja-JP" altLang="en-US" sz="1200" dirty="0"/>
                        <a:t>が設定する項目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059572"/>
                  </a:ext>
                </a:extLst>
              </a:tr>
              <a:tr h="400239">
                <a:tc>
                  <a:txBody>
                    <a:bodyPr/>
                    <a:lstStyle/>
                    <a:p>
                      <a:pPr algn="ctr"/>
                      <a:r>
                        <a:rPr kumimoji="1" lang="ja-JP" altLang="en-US" sz="1200" dirty="0"/>
                        <a:t>名前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mn-ea"/>
                        </a:rPr>
                        <a:t>対象レコードの</a:t>
                      </a:r>
                      <a:r>
                        <a:rPr kumimoji="1" lang="ja-JP" altLang="en-US" sz="1200" dirty="0"/>
                        <a:t>名前</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22200757"/>
                  </a:ext>
                </a:extLst>
              </a:tr>
              <a:tr h="400239">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入力</a:t>
                      </a:r>
                      <a:r>
                        <a:rPr kumimoji="1" lang="en-US" altLang="ja-JP" sz="1200" dirty="0"/>
                        <a:t>/</a:t>
                      </a:r>
                      <a:r>
                        <a:rPr kumimoji="1" lang="ja-JP" altLang="en-US" sz="1200" dirty="0"/>
                        <a:t>変更不可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7591842"/>
                  </a:ext>
                </a:extLst>
              </a:tr>
              <a:tr h="400239">
                <a:tc>
                  <a:txBody>
                    <a:bodyPr/>
                    <a:lstStyle/>
                    <a:p>
                      <a:pPr algn="ctr"/>
                      <a:r>
                        <a:rPr kumimoji="1" lang="ja-JP" altLang="en-US" sz="1200" dirty="0"/>
                        <a:t>オペレーティングシステム</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対象レコードのオペレーディングシステム</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20495981"/>
                  </a:ext>
                </a:extLst>
              </a:tr>
              <a:tr h="400239">
                <a:tc>
                  <a:txBody>
                    <a:bodyPr/>
                    <a:lstStyle/>
                    <a:p>
                      <a:pPr algn="ctr"/>
                      <a:r>
                        <a:rPr kumimoji="1" lang="ja-JP" altLang="en-US" sz="1200" dirty="0"/>
                        <a:t>説明</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対象レコードの説明</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10768492"/>
                  </a:ext>
                </a:extLst>
              </a:tr>
              <a:tr h="400239">
                <a:tc>
                  <a:txBody>
                    <a:bodyPr/>
                    <a:lstStyle/>
                    <a:p>
                      <a:pPr algn="ctr"/>
                      <a:r>
                        <a:rPr kumimoji="1" lang="en-US" altLang="ja-JP" sz="1200" dirty="0"/>
                        <a:t>OS</a:t>
                      </a:r>
                      <a:r>
                        <a:rPr kumimoji="1" lang="ja-JP" altLang="en-US" sz="1200" dirty="0"/>
                        <a:t>バージョン</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mn-ea"/>
                        </a:rPr>
                        <a:t>対象レコードの</a:t>
                      </a:r>
                      <a:r>
                        <a:rPr lang="en-US" altLang="ja-JP" sz="1200" dirty="0">
                          <a:latin typeface="+mn-ea"/>
                        </a:rPr>
                        <a:t>OS</a:t>
                      </a:r>
                      <a:r>
                        <a:rPr lang="ja-JP" altLang="en-US" sz="1200" dirty="0">
                          <a:latin typeface="+mn-ea"/>
                        </a:rPr>
                        <a:t>のバージョン</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7543987"/>
                  </a:ext>
                </a:extLst>
              </a:tr>
              <a:tr h="400239">
                <a:tc>
                  <a:txBody>
                    <a:bodyPr/>
                    <a:lstStyle/>
                    <a:p>
                      <a:pPr algn="ctr"/>
                      <a:r>
                        <a:rPr kumimoji="1" lang="ja-JP" altLang="en-US" sz="1200" dirty="0"/>
                        <a:t>クラス</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対象レコードのクラス</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6302842"/>
                  </a:ext>
                </a:extLst>
              </a:tr>
              <a:tr h="400239">
                <a:tc>
                  <a:txBody>
                    <a:bodyPr/>
                    <a:lstStyle/>
                    <a:p>
                      <a:pPr algn="ctr"/>
                      <a:r>
                        <a:rPr kumimoji="1" lang="ja-JP" altLang="en-US" sz="1200" dirty="0"/>
                        <a:t>テーブル名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79530455"/>
                  </a:ext>
                </a:extLst>
              </a:tr>
            </a:tbl>
          </a:graphicData>
        </a:graphic>
      </p:graphicFrame>
    </p:spTree>
    <p:extLst>
      <p:ext uri="{BB962C8B-B14F-4D97-AF65-F5344CB8AC3E}">
        <p14:creationId xmlns:p14="http://schemas.microsoft.com/office/powerpoint/2010/main" val="3144915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err="1"/>
              <a:t>ServiceNow</a:t>
            </a:r>
            <a:r>
              <a:rPr lang="ja-JP" altLang="en-US" dirty="0"/>
              <a:t>の構成管理</a:t>
            </a:r>
            <a:r>
              <a:rPr lang="en-US" altLang="ja-JP" dirty="0"/>
              <a:t>(CMDB)/</a:t>
            </a:r>
            <a:r>
              <a:rPr lang="ja-JP" altLang="en-US" dirty="0"/>
              <a:t>サーバ</a:t>
            </a:r>
            <a:r>
              <a:rPr lang="en-US" altLang="ja-JP" dirty="0"/>
              <a:t>/ESX</a:t>
            </a:r>
            <a:r>
              <a:rPr lang="ja-JP" altLang="en-US" dirty="0"/>
              <a:t>と連携するための情報を登録します。</a:t>
            </a:r>
            <a:endParaRPr lang="en-US" altLang="ja-JP" dirty="0"/>
          </a:p>
        </p:txBody>
      </p:sp>
      <p:pic>
        <p:nvPicPr>
          <p:cNvPr id="5" name="図 4">
            <a:extLst>
              <a:ext uri="{FF2B5EF4-FFF2-40B4-BE49-F238E27FC236}">
                <a16:creationId xmlns:a16="http://schemas.microsoft.com/office/drawing/2014/main" id="{E5D44D42-53B2-48C6-A5DB-D0BF57B51E5A}"/>
              </a:ext>
            </a:extLst>
          </p:cNvPr>
          <p:cNvPicPr>
            <a:picLocks noChangeAspect="1"/>
          </p:cNvPicPr>
          <p:nvPr/>
        </p:nvPicPr>
        <p:blipFill>
          <a:blip r:embed="rId2"/>
          <a:stretch>
            <a:fillRect/>
          </a:stretch>
        </p:blipFill>
        <p:spPr>
          <a:xfrm>
            <a:off x="239349" y="1253990"/>
            <a:ext cx="8000750" cy="5199198"/>
          </a:xfrm>
          <a:prstGeom prst="rect">
            <a:avLst/>
          </a:prstGeom>
        </p:spPr>
      </p:pic>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3.3.3.7</a:t>
            </a:r>
            <a:r>
              <a:rPr kumimoji="1" lang="ja-JP" altLang="en-US" dirty="0"/>
              <a:t> </a:t>
            </a:r>
            <a:r>
              <a:rPr kumimoji="1" lang="en-US" altLang="ja-JP" dirty="0"/>
              <a:t>ESX</a:t>
            </a:r>
            <a:endParaRPr kumimoji="1" lang="ja-JP" altLang="en-US" dirty="0"/>
          </a:p>
        </p:txBody>
      </p:sp>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3818753494"/>
              </p:ext>
            </p:extLst>
          </p:nvPr>
        </p:nvGraphicFramePr>
        <p:xfrm>
          <a:off x="6342514" y="1568611"/>
          <a:ext cx="5608837" cy="4872090"/>
        </p:xfrm>
        <a:graphic>
          <a:graphicData uri="http://schemas.openxmlformats.org/drawingml/2006/table">
            <a:tbl>
              <a:tblPr firstRow="1" bandRow="1">
                <a:tableStyleId>{93296810-A885-4BE3-A3E7-6D5BEEA58F35}</a:tableStyleId>
              </a:tblPr>
              <a:tblGrid>
                <a:gridCol w="1032034">
                  <a:extLst>
                    <a:ext uri="{9D8B030D-6E8A-4147-A177-3AD203B41FA5}">
                      <a16:colId xmlns:a16="http://schemas.microsoft.com/office/drawing/2014/main" val="1884901537"/>
                    </a:ext>
                  </a:extLst>
                </a:gridCol>
                <a:gridCol w="1032034">
                  <a:extLst>
                    <a:ext uri="{9D8B030D-6E8A-4147-A177-3AD203B41FA5}">
                      <a16:colId xmlns:a16="http://schemas.microsoft.com/office/drawing/2014/main" val="1550048893"/>
                    </a:ext>
                  </a:extLst>
                </a:gridCol>
                <a:gridCol w="3544769">
                  <a:extLst>
                    <a:ext uri="{9D8B030D-6E8A-4147-A177-3AD203B41FA5}">
                      <a16:colId xmlns:a16="http://schemas.microsoft.com/office/drawing/2014/main" val="2768844600"/>
                    </a:ext>
                  </a:extLst>
                </a:gridCol>
              </a:tblGrid>
              <a:tr h="351495">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349701">
                <a:tc gridSpan="2">
                  <a:txBody>
                    <a:bodyPr/>
                    <a:lstStyle/>
                    <a:p>
                      <a:pPr algn="ctr"/>
                      <a:r>
                        <a:rPr kumimoji="1" lang="ja-JP" altLang="en-US" sz="1200" dirty="0"/>
                        <a:t>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kumimoji="1" lang="ja-JP" altLang="en-US" sz="1200" dirty="0"/>
                        <a:t>対象レコードのホスト名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r h="349701">
                <a:tc gridSpan="2">
                  <a:txBody>
                    <a:bodyPr/>
                    <a:lstStyle/>
                    <a:p>
                      <a:pPr algn="ctr"/>
                      <a:r>
                        <a:rPr kumimoji="1" lang="ja-JP" altLang="en-US" sz="1200" dirty="0"/>
                        <a:t>オペレーション</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kumimoji="1" lang="ja-JP" altLang="en-US" sz="1200" dirty="0"/>
                        <a:t>任意のオペレーション名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2068053"/>
                  </a:ext>
                </a:extLst>
              </a:tr>
              <a:tr h="358650">
                <a:tc gridSpan="2">
                  <a:txBody>
                    <a:bodyPr/>
                    <a:lstStyle/>
                    <a:p>
                      <a:pPr algn="ctr"/>
                      <a:r>
                        <a:rPr kumimoji="1" lang="en-US" altLang="ja-JP" sz="1200" dirty="0" err="1"/>
                        <a:t>ServiceNow</a:t>
                      </a:r>
                      <a:r>
                        <a:rPr kumimoji="1" lang="ja-JP" altLang="en-US" sz="1200" dirty="0"/>
                        <a:t>側連携日時</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※Ansible</a:t>
                      </a:r>
                      <a:r>
                        <a:rPr kumimoji="1" lang="ja-JP" altLang="en-US" sz="1200" dirty="0"/>
                        <a:t>が設定する項目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059572"/>
                  </a:ext>
                </a:extLst>
              </a:tr>
              <a:tr h="400239">
                <a:tc gridSpan="2">
                  <a:txBody>
                    <a:bodyPr/>
                    <a:lstStyle/>
                    <a:p>
                      <a:pPr algn="ctr"/>
                      <a:r>
                        <a:rPr kumimoji="1" lang="ja-JP" altLang="en-US" sz="1200" dirty="0"/>
                        <a:t>名前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lang="ja-JP" altLang="en-US" sz="1200" dirty="0">
                          <a:latin typeface="+mn-ea"/>
                        </a:rPr>
                        <a:t>対象レコードの</a:t>
                      </a:r>
                      <a:r>
                        <a:rPr kumimoji="1" lang="ja-JP" altLang="en-US" sz="1200" dirty="0"/>
                        <a:t>名前</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22200757"/>
                  </a:ext>
                </a:extLst>
              </a:tr>
              <a:tr h="400239">
                <a:tc gridSpan="2">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※Ansible</a:t>
                      </a:r>
                      <a:r>
                        <a:rPr kumimoji="1" lang="ja-JP" altLang="en-US" sz="1200" dirty="0"/>
                        <a:t>が設定する項目</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7591842"/>
                  </a:ext>
                </a:extLst>
              </a:tr>
              <a:tr h="400239">
                <a:tc rowSpan="2">
                  <a:txBody>
                    <a:bodyPr/>
                    <a:lstStyle/>
                    <a:p>
                      <a:pPr algn="ctr"/>
                      <a:r>
                        <a:rPr kumimoji="1" lang="ja-JP" altLang="en-US" sz="1200" dirty="0"/>
                        <a:t>メーカー</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メーカー</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mn-ea"/>
                        </a:rPr>
                        <a:t>対象レコードのメーカー</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6280895"/>
                  </a:ext>
                </a:extLst>
              </a:tr>
              <a:tr h="400239">
                <a:tc vMerge="1">
                  <a:txBody>
                    <a:bodyPr/>
                    <a:lstStyle/>
                    <a:p>
                      <a:pPr algn="ct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60166476"/>
                  </a:ext>
                </a:extLst>
              </a:tr>
              <a:tr h="400239">
                <a:tc rowSpan="2">
                  <a:txBody>
                    <a:bodyPr/>
                    <a:lstStyle/>
                    <a:p>
                      <a:pPr algn="ctr"/>
                      <a:r>
                        <a:rPr kumimoji="1" lang="ja-JP" altLang="en-US" sz="1200" dirty="0"/>
                        <a:t>モデル</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a:t>モデル</a:t>
                      </a:r>
                      <a:r>
                        <a:rPr kumimoji="1" lang="en-US" altLang="ja-JP" sz="1200"/>
                        <a:t>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対象のモデル</a:t>
                      </a:r>
                      <a:r>
                        <a:rPr kumimoji="1" lang="en-US" altLang="ja-JP" sz="1200" dirty="0"/>
                        <a:t>ID</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38058978"/>
                  </a:ext>
                </a:extLst>
              </a:tr>
              <a:tr h="400239">
                <a:tc vMerge="1">
                  <a:txBody>
                    <a:bodyPr/>
                    <a:lstStyle/>
                    <a:p>
                      <a:pPr algn="ct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10568847"/>
                  </a:ext>
                </a:extLst>
              </a:tr>
              <a:tr h="400239">
                <a:tc gridSpan="2">
                  <a:txBody>
                    <a:bodyPr/>
                    <a:lstStyle/>
                    <a:p>
                      <a:pPr algn="ctr"/>
                      <a:r>
                        <a:rPr kumimoji="1" lang="ja-JP" altLang="en-US" sz="1200" dirty="0"/>
                        <a:t>オペレーティングシステム</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kumimoji="1" lang="ja-JP" altLang="en-US" sz="1200" dirty="0"/>
                        <a:t>対象レコードのオペレーディングシステム</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20495981"/>
                  </a:ext>
                </a:extLst>
              </a:tr>
              <a:tr h="400239">
                <a:tc gridSpan="2">
                  <a:txBody>
                    <a:bodyPr/>
                    <a:lstStyle/>
                    <a:p>
                      <a:pPr algn="ctr"/>
                      <a:r>
                        <a:rPr kumimoji="1" lang="en-US" altLang="ja-JP" sz="1200" dirty="0"/>
                        <a:t>OS</a:t>
                      </a:r>
                      <a:r>
                        <a:rPr kumimoji="1" lang="ja-JP" altLang="en-US" sz="1200" dirty="0"/>
                        <a:t>バージョン</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lang="ja-JP" altLang="en-US" sz="1200" dirty="0">
                          <a:latin typeface="+mn-ea"/>
                        </a:rPr>
                        <a:t>対象レコードの</a:t>
                      </a:r>
                      <a:r>
                        <a:rPr lang="en-US" altLang="ja-JP" sz="1200" dirty="0">
                          <a:latin typeface="+mn-ea"/>
                        </a:rPr>
                        <a:t>OS</a:t>
                      </a:r>
                      <a:r>
                        <a:rPr lang="ja-JP" altLang="en-US" sz="1200" dirty="0">
                          <a:latin typeface="+mn-ea"/>
                        </a:rPr>
                        <a:t>のバージョン</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7543987"/>
                  </a:ext>
                </a:extLst>
              </a:tr>
            </a:tbl>
          </a:graphicData>
        </a:graphic>
      </p:graphicFrame>
    </p:spTree>
    <p:extLst>
      <p:ext uri="{BB962C8B-B14F-4D97-AF65-F5344CB8AC3E}">
        <p14:creationId xmlns:p14="http://schemas.microsoft.com/office/powerpoint/2010/main" val="22316121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a:t>ServiceNow</a:t>
            </a:r>
            <a:r>
              <a:rPr lang="ja-JP" altLang="en-US" dirty="0"/>
              <a:t>の</a:t>
            </a:r>
            <a:r>
              <a:rPr lang="en-US" altLang="ja-JP" dirty="0"/>
              <a:t>CI</a:t>
            </a:r>
            <a:r>
              <a:rPr lang="ja-JP" altLang="en-US" dirty="0"/>
              <a:t>関係性と連携するための情報を登録します。</a:t>
            </a:r>
            <a:endParaRPr lang="en-US" altLang="ja-JP" dirty="0"/>
          </a:p>
        </p:txBody>
      </p:sp>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3.3.3.8</a:t>
            </a:r>
            <a:r>
              <a:rPr kumimoji="1" lang="ja-JP" altLang="en-US" dirty="0"/>
              <a:t> </a:t>
            </a:r>
            <a:r>
              <a:rPr lang="en-US" altLang="ja-JP" dirty="0"/>
              <a:t>CI</a:t>
            </a:r>
            <a:r>
              <a:rPr lang="ja-JP" altLang="en-US" dirty="0"/>
              <a:t>関係性</a:t>
            </a:r>
            <a:endParaRPr kumimoji="1" lang="ja-JP" altLang="en-US" dirty="0"/>
          </a:p>
        </p:txBody>
      </p:sp>
      <p:pic>
        <p:nvPicPr>
          <p:cNvPr id="6" name="図 5">
            <a:extLst>
              <a:ext uri="{FF2B5EF4-FFF2-40B4-BE49-F238E27FC236}">
                <a16:creationId xmlns:a16="http://schemas.microsoft.com/office/drawing/2014/main" id="{5282CFFE-FA3E-4930-A409-E9FBDBCCA0FB}"/>
              </a:ext>
            </a:extLst>
          </p:cNvPr>
          <p:cNvPicPr>
            <a:picLocks noChangeAspect="1"/>
          </p:cNvPicPr>
          <p:nvPr/>
        </p:nvPicPr>
        <p:blipFill>
          <a:blip r:embed="rId2"/>
          <a:stretch>
            <a:fillRect/>
          </a:stretch>
        </p:blipFill>
        <p:spPr>
          <a:xfrm>
            <a:off x="239349" y="1273584"/>
            <a:ext cx="7993110" cy="5179604"/>
          </a:xfrm>
          <a:prstGeom prst="rect">
            <a:avLst/>
          </a:prstGeom>
        </p:spPr>
      </p:pic>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835076306"/>
              </p:ext>
            </p:extLst>
          </p:nvPr>
        </p:nvGraphicFramePr>
        <p:xfrm>
          <a:off x="6456050" y="2251252"/>
          <a:ext cx="5608837" cy="4211220"/>
        </p:xfrm>
        <a:graphic>
          <a:graphicData uri="http://schemas.openxmlformats.org/drawingml/2006/table">
            <a:tbl>
              <a:tblPr firstRow="1" bandRow="1">
                <a:tableStyleId>{93296810-A885-4BE3-A3E7-6D5BEEA58F35}</a:tableStyleId>
              </a:tblPr>
              <a:tblGrid>
                <a:gridCol w="1032034">
                  <a:extLst>
                    <a:ext uri="{9D8B030D-6E8A-4147-A177-3AD203B41FA5}">
                      <a16:colId xmlns:a16="http://schemas.microsoft.com/office/drawing/2014/main" val="1884901537"/>
                    </a:ext>
                  </a:extLst>
                </a:gridCol>
                <a:gridCol w="1032034">
                  <a:extLst>
                    <a:ext uri="{9D8B030D-6E8A-4147-A177-3AD203B41FA5}">
                      <a16:colId xmlns:a16="http://schemas.microsoft.com/office/drawing/2014/main" val="1550048893"/>
                    </a:ext>
                  </a:extLst>
                </a:gridCol>
                <a:gridCol w="3544769">
                  <a:extLst>
                    <a:ext uri="{9D8B030D-6E8A-4147-A177-3AD203B41FA5}">
                      <a16:colId xmlns:a16="http://schemas.microsoft.com/office/drawing/2014/main" val="2768844600"/>
                    </a:ext>
                  </a:extLst>
                </a:gridCol>
              </a:tblGrid>
              <a:tr h="351495">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349701">
                <a:tc gridSpan="2">
                  <a:txBody>
                    <a:bodyPr/>
                    <a:lstStyle/>
                    <a:p>
                      <a:pPr algn="ctr"/>
                      <a:r>
                        <a:rPr kumimoji="1" lang="ja-JP" altLang="en-US" sz="1200" dirty="0"/>
                        <a:t>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kumimoji="1" lang="ja-JP" altLang="en-US" sz="1200" dirty="0"/>
                        <a:t>対象レコードのホスト名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r h="349701">
                <a:tc gridSpan="2">
                  <a:txBody>
                    <a:bodyPr/>
                    <a:lstStyle/>
                    <a:p>
                      <a:pPr algn="ctr"/>
                      <a:r>
                        <a:rPr kumimoji="1" lang="ja-JP" altLang="en-US" sz="1200" dirty="0"/>
                        <a:t>オペレーション</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kumimoji="1" lang="ja-JP" altLang="en-US" sz="1200" dirty="0"/>
                        <a:t>任意のオペレーション名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2068053"/>
                  </a:ext>
                </a:extLst>
              </a:tr>
              <a:tr h="358650">
                <a:tc gridSpan="2">
                  <a:txBody>
                    <a:bodyPr/>
                    <a:lstStyle/>
                    <a:p>
                      <a:pPr algn="ctr"/>
                      <a:r>
                        <a:rPr kumimoji="1" lang="en-US" altLang="ja-JP" sz="1200" dirty="0" err="1"/>
                        <a:t>ServiceNow</a:t>
                      </a:r>
                      <a:r>
                        <a:rPr kumimoji="1" lang="ja-JP" altLang="en-US" sz="1200" dirty="0"/>
                        <a:t>側連携日時</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059572"/>
                  </a:ext>
                </a:extLst>
              </a:tr>
              <a:tr h="400239">
                <a:tc gridSpan="2">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kumimoji="1" lang="ja-JP" altLang="en-US" sz="1200" dirty="0"/>
                        <a:t>入力</a:t>
                      </a:r>
                      <a:r>
                        <a:rPr kumimoji="1" lang="en-US" altLang="ja-JP" sz="1200" dirty="0"/>
                        <a:t>/</a:t>
                      </a:r>
                      <a:r>
                        <a:rPr kumimoji="1" lang="ja-JP" altLang="en-US" sz="1200" dirty="0"/>
                        <a:t>変更不可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7591842"/>
                  </a:ext>
                </a:extLst>
              </a:tr>
              <a:tr h="400239">
                <a:tc rowSpan="2">
                  <a:txBody>
                    <a:bodyPr/>
                    <a:lstStyle/>
                    <a:p>
                      <a:pPr algn="ctr"/>
                      <a:r>
                        <a:rPr kumimoji="1" lang="ja-JP" altLang="en-US" sz="1200" dirty="0"/>
                        <a:t>親ホスト</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名前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mn-ea"/>
                        </a:rPr>
                        <a:t>対象レコードの親ホスト名</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6280895"/>
                  </a:ext>
                </a:extLst>
              </a:tr>
              <a:tr h="400239">
                <a:tc vMerge="1">
                  <a:txBody>
                    <a:bodyPr/>
                    <a:lstStyle/>
                    <a:p>
                      <a:pPr algn="ct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60166476"/>
                  </a:ext>
                </a:extLst>
              </a:tr>
              <a:tr h="400239">
                <a:tc rowSpan="2">
                  <a:txBody>
                    <a:bodyPr/>
                    <a:lstStyle/>
                    <a:p>
                      <a:pPr algn="ctr"/>
                      <a:r>
                        <a:rPr kumimoji="1" lang="ja-JP" altLang="en-US" sz="1200" dirty="0"/>
                        <a:t>関係性</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名前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mn-ea"/>
                        </a:rPr>
                        <a:t>対象レコードの関係性名</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38058978"/>
                  </a:ext>
                </a:extLst>
              </a:tr>
              <a:tr h="400239">
                <a:tc vMerge="1">
                  <a:txBody>
                    <a:bodyPr/>
                    <a:lstStyle/>
                    <a:p>
                      <a:pPr algn="ct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10568847"/>
                  </a:ext>
                </a:extLst>
              </a:tr>
              <a:tr h="400239">
                <a:tc rowSpan="2">
                  <a:txBody>
                    <a:bodyPr/>
                    <a:lstStyle/>
                    <a:p>
                      <a:pPr algn="ctr"/>
                      <a:r>
                        <a:rPr kumimoji="1" lang="ja-JP" altLang="en-US" sz="1200" dirty="0"/>
                        <a:t>子ホスト</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名前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mn-ea"/>
                        </a:rPr>
                        <a:t>対象レコードの子ホスト名</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20495981"/>
                  </a:ext>
                </a:extLst>
              </a:tr>
              <a:tr h="400239">
                <a:tc vMerge="1">
                  <a:txBody>
                    <a:bodyPr/>
                    <a:lstStyle/>
                    <a:p>
                      <a:pPr algn="ct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入力</a:t>
                      </a:r>
                      <a:r>
                        <a:rPr kumimoji="1" lang="en-US" altLang="ja-JP" sz="1200" dirty="0"/>
                        <a:t>/</a:t>
                      </a:r>
                      <a:r>
                        <a:rPr kumimoji="1" lang="ja-JP" altLang="en-US" sz="1200" dirty="0"/>
                        <a:t>変更不可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05291073"/>
                  </a:ext>
                </a:extLst>
              </a:tr>
            </a:tbl>
          </a:graphicData>
        </a:graphic>
      </p:graphicFrame>
    </p:spTree>
    <p:extLst>
      <p:ext uri="{BB962C8B-B14F-4D97-AF65-F5344CB8AC3E}">
        <p14:creationId xmlns:p14="http://schemas.microsoft.com/office/powerpoint/2010/main" val="30994752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3.3.4</a:t>
            </a:r>
            <a:r>
              <a:rPr kumimoji="1" lang="ja-JP" altLang="en-US" dirty="0"/>
              <a:t> </a:t>
            </a:r>
            <a:r>
              <a:rPr kumimoji="1" lang="en-US" altLang="ja-JP" dirty="0"/>
              <a:t>Conductor</a:t>
            </a:r>
            <a:r>
              <a:rPr kumimoji="1" lang="ja-JP" altLang="en-US" dirty="0"/>
              <a:t>実行</a:t>
            </a:r>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vert="horz" lIns="91440" tIns="45720" rIns="91440" bIns="45720" rtlCol="0" anchor="t">
            <a:normAutofit/>
          </a:bodyPr>
          <a:lstStyle/>
          <a:p>
            <a:pPr marL="179705" indent="-179705"/>
            <a:r>
              <a:rPr lang="ja-JP" altLang="en-US" dirty="0"/>
              <a:t>登録されているオペレーションと</a:t>
            </a:r>
            <a:r>
              <a:rPr lang="en-US" altLang="ja-JP" dirty="0"/>
              <a:t>Conductor</a:t>
            </a:r>
            <a:r>
              <a:rPr lang="ja-JP" altLang="en-US" dirty="0"/>
              <a:t>を組み合わせて処理を実行します。</a:t>
            </a:r>
            <a:br>
              <a:rPr lang="ja-JP" altLang="en-US" dirty="0"/>
            </a:br>
            <a:endParaRPr lang="en-US" altLang="ja-JP" dirty="0"/>
          </a:p>
          <a:p>
            <a:pPr marL="179705" indent="-179705"/>
            <a:r>
              <a:rPr lang="ja-JP" altLang="en-US" dirty="0">
                <a:ea typeface="+mn-lt"/>
                <a:cs typeface="+mn-lt"/>
              </a:rPr>
              <a:t>詳細</a:t>
            </a:r>
            <a:r>
              <a:rPr lang="ja-JP" dirty="0">
                <a:ea typeface="+mn-lt"/>
                <a:cs typeface="+mn-lt"/>
              </a:rPr>
              <a:t>は下記のコミュニティサイトの利用手順マニュアルをご確認ください。</a:t>
            </a:r>
          </a:p>
          <a:p>
            <a:pPr marL="180975" indent="0">
              <a:buNone/>
            </a:pPr>
            <a:r>
              <a:rPr lang="en-US" altLang="ja-JP" dirty="0">
                <a:hlinkClick r:id="rId2"/>
              </a:rPr>
              <a:t>Exastro-ITA_</a:t>
            </a:r>
            <a:r>
              <a:rPr lang="ja-JP" altLang="en-US" dirty="0">
                <a:hlinkClick r:id="rId2"/>
              </a:rPr>
              <a:t>利用手順マニュアル</a:t>
            </a:r>
            <a:r>
              <a:rPr lang="en-US" altLang="ja-JP" dirty="0">
                <a:hlinkClick r:id="rId2"/>
              </a:rPr>
              <a:t>_Conductor.pdf (exastro-suite.github.io)</a:t>
            </a:r>
            <a:endParaRPr lang="ja-JP" altLang="en-US" dirty="0"/>
          </a:p>
        </p:txBody>
      </p:sp>
      <p:pic>
        <p:nvPicPr>
          <p:cNvPr id="5" name="図 4"/>
          <p:cNvPicPr>
            <a:picLocks noChangeAspect="1"/>
          </p:cNvPicPr>
          <p:nvPr/>
        </p:nvPicPr>
        <p:blipFill>
          <a:blip r:embed="rId3"/>
          <a:stretch>
            <a:fillRect/>
          </a:stretch>
        </p:blipFill>
        <p:spPr>
          <a:xfrm>
            <a:off x="263730" y="2348850"/>
            <a:ext cx="9793067" cy="2010056"/>
          </a:xfrm>
          <a:prstGeom prst="rect">
            <a:avLst/>
          </a:prstGeom>
        </p:spPr>
      </p:pic>
      <p:pic>
        <p:nvPicPr>
          <p:cNvPr id="6" name="図 5"/>
          <p:cNvPicPr>
            <a:picLocks noChangeAspect="1"/>
          </p:cNvPicPr>
          <p:nvPr/>
        </p:nvPicPr>
        <p:blipFill>
          <a:blip r:embed="rId4"/>
          <a:stretch>
            <a:fillRect/>
          </a:stretch>
        </p:blipFill>
        <p:spPr>
          <a:xfrm>
            <a:off x="1631380" y="4221110"/>
            <a:ext cx="9764488" cy="1962424"/>
          </a:xfrm>
          <a:prstGeom prst="rect">
            <a:avLst/>
          </a:prstGeom>
        </p:spPr>
      </p:pic>
    </p:spTree>
    <p:extLst>
      <p:ext uri="{BB962C8B-B14F-4D97-AF65-F5344CB8AC3E}">
        <p14:creationId xmlns:p14="http://schemas.microsoft.com/office/powerpoint/2010/main" val="34104107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a:stretch>
            <a:fillRect/>
          </a:stretch>
        </p:blipFill>
        <p:spPr>
          <a:xfrm>
            <a:off x="364389" y="1340710"/>
            <a:ext cx="11693888" cy="2232860"/>
          </a:xfrm>
          <a:prstGeom prst="rect">
            <a:avLst/>
          </a:prstGeom>
        </p:spPr>
      </p:pic>
      <p:sp>
        <p:nvSpPr>
          <p:cNvPr id="2" name="タイトル 1">
            <a:extLst>
              <a:ext uri="{FF2B5EF4-FFF2-40B4-BE49-F238E27FC236}">
                <a16:creationId xmlns:a16="http://schemas.microsoft.com/office/drawing/2014/main" id="{6DAFDF48-3728-441E-B5DA-9E623731E2CD}"/>
              </a:ext>
            </a:extLst>
          </p:cNvPr>
          <p:cNvSpPr>
            <a:spLocks noGrp="1"/>
          </p:cNvSpPr>
          <p:nvPr>
            <p:ph type="title"/>
          </p:nvPr>
        </p:nvSpPr>
        <p:spPr/>
        <p:txBody>
          <a:bodyPr/>
          <a:lstStyle/>
          <a:p>
            <a:r>
              <a:rPr kumimoji="1" lang="en-US" altLang="ja-JP" dirty="0"/>
              <a:t>3.3.5</a:t>
            </a:r>
            <a:r>
              <a:rPr kumimoji="1" lang="ja-JP" altLang="en-US" dirty="0"/>
              <a:t> 実行結果の確認（</a:t>
            </a:r>
            <a:r>
              <a:rPr kumimoji="1" lang="en-US" altLang="ja-JP" dirty="0"/>
              <a:t>1/2</a:t>
            </a:r>
            <a:r>
              <a:rPr kumimoji="1" lang="ja-JP" altLang="en-US" dirty="0"/>
              <a:t>）</a:t>
            </a:r>
          </a:p>
        </p:txBody>
      </p:sp>
      <p:sp>
        <p:nvSpPr>
          <p:cNvPr id="3" name="コンテンツ プレースホルダー 2">
            <a:extLst>
              <a:ext uri="{FF2B5EF4-FFF2-40B4-BE49-F238E27FC236}">
                <a16:creationId xmlns:a16="http://schemas.microsoft.com/office/drawing/2014/main" id="{8F2F7D60-05C9-46CC-9772-5A8863D5CFF6}"/>
              </a:ext>
            </a:extLst>
          </p:cNvPr>
          <p:cNvSpPr>
            <a:spLocks noGrp="1"/>
          </p:cNvSpPr>
          <p:nvPr>
            <p:ph sz="quarter" idx="10"/>
          </p:nvPr>
        </p:nvSpPr>
        <p:spPr/>
        <p:txBody>
          <a:bodyPr/>
          <a:lstStyle/>
          <a:p>
            <a:r>
              <a:rPr kumimoji="1" lang="en-US" altLang="ja-JP" dirty="0"/>
              <a:t>Conductor</a:t>
            </a:r>
            <a:r>
              <a:rPr kumimoji="1" lang="ja-JP" altLang="en-US" dirty="0"/>
              <a:t>実行結果画面を確認します。</a:t>
            </a:r>
            <a:endParaRPr kumimoji="1" lang="en-US" altLang="ja-JP" dirty="0"/>
          </a:p>
          <a:p>
            <a:pPr marL="0" indent="0">
              <a:buNone/>
            </a:pPr>
            <a:endParaRPr lang="en-US" altLang="ja-JP" dirty="0"/>
          </a:p>
        </p:txBody>
      </p:sp>
      <p:grpSp>
        <p:nvGrpSpPr>
          <p:cNvPr id="10" name="グループ化 9"/>
          <p:cNvGrpSpPr/>
          <p:nvPr/>
        </p:nvGrpSpPr>
        <p:grpSpPr>
          <a:xfrm>
            <a:off x="364389" y="5714331"/>
            <a:ext cx="1114306" cy="380132"/>
            <a:chOff x="419520" y="4643499"/>
            <a:chExt cx="1282134" cy="437384"/>
          </a:xfrm>
          <a:effectLst>
            <a:outerShdw blurRad="25400" dist="25400" dir="5400000" algn="t" rotWithShape="0">
              <a:prstClr val="black">
                <a:alpha val="53000"/>
              </a:prstClr>
            </a:outerShdw>
          </a:effectLst>
        </p:grpSpPr>
        <p:sp>
          <p:nvSpPr>
            <p:cNvPr id="11" name="フリーフォーム 10"/>
            <p:cNvSpPr/>
            <p:nvPr/>
          </p:nvSpPr>
          <p:spPr bwMode="auto">
            <a:xfrm>
              <a:off x="419520" y="4643499"/>
              <a:ext cx="1282134" cy="437384"/>
            </a:xfrm>
            <a:custGeom>
              <a:avLst/>
              <a:gdLst>
                <a:gd name="connsiteX0" fmla="*/ 218692 w 1282134"/>
                <a:gd name="connsiteY0" fmla="*/ 0 h 437384"/>
                <a:gd name="connsiteX1" fmla="*/ 756435 w 1282134"/>
                <a:gd name="connsiteY1" fmla="*/ 0 h 437384"/>
                <a:gd name="connsiteX2" fmla="*/ 957941 w 1282134"/>
                <a:gd name="connsiteY2" fmla="*/ 133568 h 437384"/>
                <a:gd name="connsiteX3" fmla="*/ 962491 w 1282134"/>
                <a:gd name="connsiteY3" fmla="*/ 156105 h 437384"/>
                <a:gd name="connsiteX4" fmla="*/ 1040020 w 1282134"/>
                <a:gd name="connsiteY4" fmla="*/ 156105 h 437384"/>
                <a:gd name="connsiteX5" fmla="*/ 998593 w 1282134"/>
                <a:gd name="connsiteY5" fmla="*/ 120102 h 437384"/>
                <a:gd name="connsiteX6" fmla="*/ 991631 w 1282134"/>
                <a:gd name="connsiteY6" fmla="*/ 35586 h 437384"/>
                <a:gd name="connsiteX7" fmla="*/ 1031204 w 1282134"/>
                <a:gd name="connsiteY7" fmla="*/ 14495 h 437384"/>
                <a:gd name="connsiteX8" fmla="*/ 1073661 w 1282134"/>
                <a:gd name="connsiteY8" fmla="*/ 28413 h 437384"/>
                <a:gd name="connsiteX9" fmla="*/ 1277634 w 1282134"/>
                <a:gd name="connsiteY9" fmla="*/ 205683 h 437384"/>
                <a:gd name="connsiteX10" fmla="*/ 1282132 w 1282134"/>
                <a:gd name="connsiteY10" fmla="*/ 216068 h 437384"/>
                <a:gd name="connsiteX11" fmla="*/ 1277634 w 1282134"/>
                <a:gd name="connsiteY11" fmla="*/ 225185 h 437384"/>
                <a:gd name="connsiteX12" fmla="*/ 1073661 w 1282134"/>
                <a:gd name="connsiteY12" fmla="*/ 402456 h 437384"/>
                <a:gd name="connsiteX13" fmla="*/ 991631 w 1282134"/>
                <a:gd name="connsiteY13" fmla="*/ 395283 h 437384"/>
                <a:gd name="connsiteX14" fmla="*/ 998593 w 1282134"/>
                <a:gd name="connsiteY14" fmla="*/ 310767 h 437384"/>
                <a:gd name="connsiteX15" fmla="*/ 1038531 w 1282134"/>
                <a:gd name="connsiteY15" fmla="*/ 276058 h 437384"/>
                <a:gd name="connsiteX16" fmla="*/ 963545 w 1282134"/>
                <a:gd name="connsiteY16" fmla="*/ 276058 h 437384"/>
                <a:gd name="connsiteX17" fmla="*/ 957941 w 1282134"/>
                <a:gd name="connsiteY17" fmla="*/ 303817 h 437384"/>
                <a:gd name="connsiteX18" fmla="*/ 756435 w 1282134"/>
                <a:gd name="connsiteY18" fmla="*/ 437384 h 437384"/>
                <a:gd name="connsiteX19" fmla="*/ 218692 w 1282134"/>
                <a:gd name="connsiteY19" fmla="*/ 437384 h 437384"/>
                <a:gd name="connsiteX20" fmla="*/ 0 w 1282134"/>
                <a:gd name="connsiteY20" fmla="*/ 218692 h 437384"/>
                <a:gd name="connsiteX21" fmla="*/ 218692 w 1282134"/>
                <a:gd name="connsiteY21" fmla="*/ 0 h 4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2134" h="437384">
                  <a:moveTo>
                    <a:pt x="218692" y="0"/>
                  </a:moveTo>
                  <a:lnTo>
                    <a:pt x="756435" y="0"/>
                  </a:lnTo>
                  <a:cubicBezTo>
                    <a:pt x="847020" y="0"/>
                    <a:pt x="924742" y="55076"/>
                    <a:pt x="957941" y="133568"/>
                  </a:cubicBezTo>
                  <a:lnTo>
                    <a:pt x="962491" y="156105"/>
                  </a:lnTo>
                  <a:lnTo>
                    <a:pt x="1040020" y="156105"/>
                  </a:lnTo>
                  <a:lnTo>
                    <a:pt x="998593" y="120102"/>
                  </a:lnTo>
                  <a:cubicBezTo>
                    <a:pt x="974018" y="98743"/>
                    <a:pt x="970902" y="60905"/>
                    <a:pt x="991631" y="35586"/>
                  </a:cubicBezTo>
                  <a:cubicBezTo>
                    <a:pt x="1001996" y="22926"/>
                    <a:pt x="1016360" y="15793"/>
                    <a:pt x="1031204" y="14495"/>
                  </a:cubicBezTo>
                  <a:cubicBezTo>
                    <a:pt x="1046049" y="13197"/>
                    <a:pt x="1061374" y="17734"/>
                    <a:pt x="1073661" y="28413"/>
                  </a:cubicBezTo>
                  <a:lnTo>
                    <a:pt x="1277634" y="205683"/>
                  </a:lnTo>
                  <a:cubicBezTo>
                    <a:pt x="1277506" y="206145"/>
                    <a:pt x="1282260" y="210577"/>
                    <a:pt x="1282132" y="216068"/>
                  </a:cubicBezTo>
                  <a:cubicBezTo>
                    <a:pt x="1282004" y="221559"/>
                    <a:pt x="1277506" y="225234"/>
                    <a:pt x="1277634" y="225185"/>
                  </a:cubicBezTo>
                  <a:lnTo>
                    <a:pt x="1073661" y="402456"/>
                  </a:lnTo>
                  <a:cubicBezTo>
                    <a:pt x="1049087" y="423814"/>
                    <a:pt x="1012360" y="420602"/>
                    <a:pt x="991631" y="395283"/>
                  </a:cubicBezTo>
                  <a:cubicBezTo>
                    <a:pt x="970902" y="369964"/>
                    <a:pt x="974018" y="332126"/>
                    <a:pt x="998593" y="310767"/>
                  </a:cubicBezTo>
                  <a:lnTo>
                    <a:pt x="1038531" y="276058"/>
                  </a:lnTo>
                  <a:lnTo>
                    <a:pt x="963545" y="276058"/>
                  </a:lnTo>
                  <a:lnTo>
                    <a:pt x="957941" y="303817"/>
                  </a:lnTo>
                  <a:cubicBezTo>
                    <a:pt x="924742" y="382309"/>
                    <a:pt x="847020" y="437384"/>
                    <a:pt x="756435" y="437384"/>
                  </a:cubicBezTo>
                  <a:lnTo>
                    <a:pt x="218692" y="437384"/>
                  </a:lnTo>
                  <a:cubicBezTo>
                    <a:pt x="97912" y="437384"/>
                    <a:pt x="0" y="339472"/>
                    <a:pt x="0" y="218692"/>
                  </a:cubicBezTo>
                  <a:cubicBezTo>
                    <a:pt x="0" y="97912"/>
                    <a:pt x="97912" y="0"/>
                    <a:pt x="218692" y="0"/>
                  </a:cubicBezTo>
                  <a:close/>
                </a:path>
              </a:pathLst>
            </a:custGeom>
            <a:solidFill>
              <a:schemeClr val="accent1">
                <a:lumMod val="60000"/>
                <a:lumOff val="40000"/>
              </a:schemeClr>
            </a:solidFill>
            <a:ln>
              <a:noFill/>
            </a:ln>
            <a:effectLst/>
            <a:scene3d>
              <a:camera prst="orthographicFront"/>
              <a:lightRig rig="threePt" dir="t"/>
            </a:scene3d>
            <a:sp3d>
              <a:bevelT w="38100" h="317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12" name="テキスト ボックス 11"/>
            <p:cNvSpPr txBox="1"/>
            <p:nvPr/>
          </p:nvSpPr>
          <p:spPr>
            <a:xfrm>
              <a:off x="514693" y="4758763"/>
              <a:ext cx="790175" cy="200343"/>
            </a:xfrm>
            <a:custGeom>
              <a:avLst/>
              <a:gdLst/>
              <a:ahLst/>
              <a:cxnLst/>
              <a:rect l="l" t="t" r="r" b="b"/>
              <a:pathLst>
                <a:path w="790175" h="200343">
                  <a:moveTo>
                    <a:pt x="38171" y="34199"/>
                  </a:moveTo>
                  <a:cubicBezTo>
                    <a:pt x="38171" y="56232"/>
                    <a:pt x="38171" y="78266"/>
                    <a:pt x="38171" y="100299"/>
                  </a:cubicBezTo>
                  <a:cubicBezTo>
                    <a:pt x="41584" y="100299"/>
                    <a:pt x="44998" y="100299"/>
                    <a:pt x="48411" y="100299"/>
                  </a:cubicBezTo>
                  <a:cubicBezTo>
                    <a:pt x="67652" y="100299"/>
                    <a:pt x="80395" y="97386"/>
                    <a:pt x="86640" y="91558"/>
                  </a:cubicBezTo>
                  <a:cubicBezTo>
                    <a:pt x="92885" y="85731"/>
                    <a:pt x="96008" y="76777"/>
                    <a:pt x="96008" y="64697"/>
                  </a:cubicBezTo>
                  <a:cubicBezTo>
                    <a:pt x="96008" y="54744"/>
                    <a:pt x="93002" y="47172"/>
                    <a:pt x="86989" y="41983"/>
                  </a:cubicBezTo>
                  <a:cubicBezTo>
                    <a:pt x="80976" y="36794"/>
                    <a:pt x="69087" y="34199"/>
                    <a:pt x="51321" y="34199"/>
                  </a:cubicBezTo>
                  <a:cubicBezTo>
                    <a:pt x="46937" y="34199"/>
                    <a:pt x="42554" y="34199"/>
                    <a:pt x="38171" y="34199"/>
                  </a:cubicBezTo>
                  <a:close/>
                  <a:moveTo>
                    <a:pt x="233600" y="30371"/>
                  </a:moveTo>
                  <a:cubicBezTo>
                    <a:pt x="219713" y="30371"/>
                    <a:pt x="208657" y="36453"/>
                    <a:pt x="200434" y="48619"/>
                  </a:cubicBezTo>
                  <a:cubicBezTo>
                    <a:pt x="192210" y="60784"/>
                    <a:pt x="188098" y="78011"/>
                    <a:pt x="188098" y="100299"/>
                  </a:cubicBezTo>
                  <a:cubicBezTo>
                    <a:pt x="188098" y="122503"/>
                    <a:pt x="192210" y="139666"/>
                    <a:pt x="200434" y="151789"/>
                  </a:cubicBezTo>
                  <a:cubicBezTo>
                    <a:pt x="208657" y="163911"/>
                    <a:pt x="219713" y="169973"/>
                    <a:pt x="233600" y="169973"/>
                  </a:cubicBezTo>
                  <a:cubicBezTo>
                    <a:pt x="247410" y="169973"/>
                    <a:pt x="258426" y="163869"/>
                    <a:pt x="266650" y="151661"/>
                  </a:cubicBezTo>
                  <a:cubicBezTo>
                    <a:pt x="274874" y="139453"/>
                    <a:pt x="278986" y="122290"/>
                    <a:pt x="278986" y="100172"/>
                  </a:cubicBezTo>
                  <a:cubicBezTo>
                    <a:pt x="278986" y="77968"/>
                    <a:pt x="274893" y="60784"/>
                    <a:pt x="266708" y="48619"/>
                  </a:cubicBezTo>
                  <a:cubicBezTo>
                    <a:pt x="258523" y="36453"/>
                    <a:pt x="247487" y="30371"/>
                    <a:pt x="233600" y="30371"/>
                  </a:cubicBezTo>
                  <a:close/>
                  <a:moveTo>
                    <a:pt x="636562" y="3956"/>
                  </a:moveTo>
                  <a:cubicBezTo>
                    <a:pt x="687767" y="3956"/>
                    <a:pt x="738971" y="3956"/>
                    <a:pt x="790175" y="3956"/>
                  </a:cubicBezTo>
                  <a:cubicBezTo>
                    <a:pt x="790175" y="14590"/>
                    <a:pt x="790175" y="25224"/>
                    <a:pt x="790175" y="35858"/>
                  </a:cubicBezTo>
                  <a:cubicBezTo>
                    <a:pt x="770974" y="35858"/>
                    <a:pt x="751772" y="35858"/>
                    <a:pt x="732570" y="35858"/>
                  </a:cubicBezTo>
                  <a:cubicBezTo>
                    <a:pt x="732570" y="89325"/>
                    <a:pt x="732570" y="142792"/>
                    <a:pt x="732570" y="196260"/>
                  </a:cubicBezTo>
                  <a:cubicBezTo>
                    <a:pt x="719769" y="196260"/>
                    <a:pt x="706968" y="196260"/>
                    <a:pt x="694167" y="196260"/>
                  </a:cubicBezTo>
                  <a:cubicBezTo>
                    <a:pt x="694167" y="142792"/>
                    <a:pt x="694167" y="89325"/>
                    <a:pt x="694167" y="35858"/>
                  </a:cubicBezTo>
                  <a:cubicBezTo>
                    <a:pt x="674966" y="35858"/>
                    <a:pt x="655764" y="35858"/>
                    <a:pt x="636562" y="35858"/>
                  </a:cubicBezTo>
                  <a:cubicBezTo>
                    <a:pt x="636562" y="25224"/>
                    <a:pt x="636562" y="14590"/>
                    <a:pt x="636562" y="3956"/>
                  </a:cubicBezTo>
                  <a:close/>
                  <a:moveTo>
                    <a:pt x="466735" y="3956"/>
                  </a:moveTo>
                  <a:cubicBezTo>
                    <a:pt x="482251" y="3956"/>
                    <a:pt x="497768" y="3956"/>
                    <a:pt x="513284" y="3956"/>
                  </a:cubicBezTo>
                  <a:cubicBezTo>
                    <a:pt x="536326" y="45386"/>
                    <a:pt x="559368" y="86816"/>
                    <a:pt x="582410" y="128245"/>
                  </a:cubicBezTo>
                  <a:cubicBezTo>
                    <a:pt x="582410" y="86816"/>
                    <a:pt x="582410" y="45386"/>
                    <a:pt x="582410" y="3956"/>
                  </a:cubicBezTo>
                  <a:cubicBezTo>
                    <a:pt x="594280" y="3956"/>
                    <a:pt x="606150" y="3956"/>
                    <a:pt x="618020" y="3956"/>
                  </a:cubicBezTo>
                  <a:cubicBezTo>
                    <a:pt x="618020" y="68057"/>
                    <a:pt x="618020" y="132159"/>
                    <a:pt x="618020" y="196260"/>
                  </a:cubicBezTo>
                  <a:cubicBezTo>
                    <a:pt x="605685" y="196260"/>
                    <a:pt x="593349" y="196260"/>
                    <a:pt x="581013" y="196260"/>
                  </a:cubicBezTo>
                  <a:cubicBezTo>
                    <a:pt x="554791" y="149258"/>
                    <a:pt x="528568" y="102256"/>
                    <a:pt x="502345" y="55254"/>
                  </a:cubicBezTo>
                  <a:cubicBezTo>
                    <a:pt x="502345" y="102256"/>
                    <a:pt x="502345" y="149258"/>
                    <a:pt x="502345" y="196260"/>
                  </a:cubicBezTo>
                  <a:cubicBezTo>
                    <a:pt x="490475" y="196260"/>
                    <a:pt x="478605" y="196260"/>
                    <a:pt x="466735" y="196260"/>
                  </a:cubicBezTo>
                  <a:cubicBezTo>
                    <a:pt x="466735" y="132159"/>
                    <a:pt x="466735" y="68057"/>
                    <a:pt x="466735" y="3956"/>
                  </a:cubicBezTo>
                  <a:close/>
                  <a:moveTo>
                    <a:pt x="339539" y="3956"/>
                  </a:moveTo>
                  <a:cubicBezTo>
                    <a:pt x="371425" y="3956"/>
                    <a:pt x="403311" y="3956"/>
                    <a:pt x="435198" y="3956"/>
                  </a:cubicBezTo>
                  <a:cubicBezTo>
                    <a:pt x="435198" y="13527"/>
                    <a:pt x="435198" y="23097"/>
                    <a:pt x="435198" y="32668"/>
                  </a:cubicBezTo>
                  <a:cubicBezTo>
                    <a:pt x="425655" y="32668"/>
                    <a:pt x="416112" y="32668"/>
                    <a:pt x="406570" y="32668"/>
                  </a:cubicBezTo>
                  <a:cubicBezTo>
                    <a:pt x="406570" y="77628"/>
                    <a:pt x="406570" y="122588"/>
                    <a:pt x="406570" y="167548"/>
                  </a:cubicBezTo>
                  <a:cubicBezTo>
                    <a:pt x="416112" y="167548"/>
                    <a:pt x="425655" y="167548"/>
                    <a:pt x="435198" y="167548"/>
                  </a:cubicBezTo>
                  <a:cubicBezTo>
                    <a:pt x="435198" y="177119"/>
                    <a:pt x="435198" y="186689"/>
                    <a:pt x="435198" y="196260"/>
                  </a:cubicBezTo>
                  <a:cubicBezTo>
                    <a:pt x="403311" y="196260"/>
                    <a:pt x="371425" y="196260"/>
                    <a:pt x="339539" y="196260"/>
                  </a:cubicBezTo>
                  <a:cubicBezTo>
                    <a:pt x="339539" y="186689"/>
                    <a:pt x="339539" y="177119"/>
                    <a:pt x="339539" y="167548"/>
                  </a:cubicBezTo>
                  <a:cubicBezTo>
                    <a:pt x="349081" y="167548"/>
                    <a:pt x="358624" y="167548"/>
                    <a:pt x="368166" y="167548"/>
                  </a:cubicBezTo>
                  <a:cubicBezTo>
                    <a:pt x="368166" y="122588"/>
                    <a:pt x="368166" y="77628"/>
                    <a:pt x="368166" y="32668"/>
                  </a:cubicBezTo>
                  <a:cubicBezTo>
                    <a:pt x="358624" y="32668"/>
                    <a:pt x="349081" y="32668"/>
                    <a:pt x="339539" y="32668"/>
                  </a:cubicBezTo>
                  <a:cubicBezTo>
                    <a:pt x="339539" y="23097"/>
                    <a:pt x="339539" y="13527"/>
                    <a:pt x="339539" y="3956"/>
                  </a:cubicBezTo>
                  <a:close/>
                  <a:moveTo>
                    <a:pt x="0" y="3956"/>
                  </a:moveTo>
                  <a:cubicBezTo>
                    <a:pt x="22111" y="3956"/>
                    <a:pt x="44222" y="3956"/>
                    <a:pt x="66333" y="3956"/>
                  </a:cubicBezTo>
                  <a:cubicBezTo>
                    <a:pt x="89064" y="3956"/>
                    <a:pt x="106326" y="9039"/>
                    <a:pt x="118119" y="19205"/>
                  </a:cubicBezTo>
                  <a:cubicBezTo>
                    <a:pt x="129911" y="29371"/>
                    <a:pt x="135808" y="44237"/>
                    <a:pt x="135808" y="63804"/>
                  </a:cubicBezTo>
                  <a:cubicBezTo>
                    <a:pt x="135808" y="84221"/>
                    <a:pt x="129291" y="100491"/>
                    <a:pt x="116257" y="112613"/>
                  </a:cubicBezTo>
                  <a:cubicBezTo>
                    <a:pt x="103223" y="124736"/>
                    <a:pt x="86233" y="130797"/>
                    <a:pt x="65285" y="130797"/>
                  </a:cubicBezTo>
                  <a:cubicBezTo>
                    <a:pt x="56325" y="130797"/>
                    <a:pt x="47364" y="130797"/>
                    <a:pt x="38403" y="130797"/>
                  </a:cubicBezTo>
                  <a:cubicBezTo>
                    <a:pt x="38403" y="152618"/>
                    <a:pt x="38403" y="174439"/>
                    <a:pt x="38403" y="196260"/>
                  </a:cubicBezTo>
                  <a:cubicBezTo>
                    <a:pt x="25602" y="196260"/>
                    <a:pt x="12801" y="196260"/>
                    <a:pt x="0" y="196260"/>
                  </a:cubicBezTo>
                  <a:cubicBezTo>
                    <a:pt x="0" y="132159"/>
                    <a:pt x="0" y="68057"/>
                    <a:pt x="0" y="3956"/>
                  </a:cubicBezTo>
                  <a:close/>
                  <a:moveTo>
                    <a:pt x="233484" y="0"/>
                  </a:moveTo>
                  <a:cubicBezTo>
                    <a:pt x="260250" y="0"/>
                    <a:pt x="281255" y="8933"/>
                    <a:pt x="296500" y="26798"/>
                  </a:cubicBezTo>
                  <a:cubicBezTo>
                    <a:pt x="311745" y="44663"/>
                    <a:pt x="319367" y="69163"/>
                    <a:pt x="319367" y="100299"/>
                  </a:cubicBezTo>
                  <a:cubicBezTo>
                    <a:pt x="319367" y="131180"/>
                    <a:pt x="311784" y="155574"/>
                    <a:pt x="296616" y="173482"/>
                  </a:cubicBezTo>
                  <a:cubicBezTo>
                    <a:pt x="281449" y="191389"/>
                    <a:pt x="260405" y="200343"/>
                    <a:pt x="233484" y="200343"/>
                  </a:cubicBezTo>
                  <a:cubicBezTo>
                    <a:pt x="206796" y="200343"/>
                    <a:pt x="185829" y="191432"/>
                    <a:pt x="170584" y="173610"/>
                  </a:cubicBezTo>
                  <a:cubicBezTo>
                    <a:pt x="155339" y="155787"/>
                    <a:pt x="147717" y="131350"/>
                    <a:pt x="147717" y="100299"/>
                  </a:cubicBezTo>
                  <a:cubicBezTo>
                    <a:pt x="147717" y="69078"/>
                    <a:pt x="155300" y="44556"/>
                    <a:pt x="170468" y="26734"/>
                  </a:cubicBezTo>
                  <a:cubicBezTo>
                    <a:pt x="185635" y="8911"/>
                    <a:pt x="206640" y="0"/>
                    <a:pt x="2334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lumMod val="90000"/>
                      <a:lumOff val="10000"/>
                      <a:alpha val="84000"/>
                    </a:schemeClr>
                  </a:glow>
                </a:effectLst>
              </a:endParaRPr>
            </a:p>
          </p:txBody>
        </p:sp>
      </p:grpSp>
      <p:sp>
        <p:nvSpPr>
          <p:cNvPr id="13" name="テキスト ボックス 12"/>
          <p:cNvSpPr txBox="1"/>
          <p:nvPr/>
        </p:nvSpPr>
        <p:spPr>
          <a:xfrm>
            <a:off x="1478695" y="5544021"/>
            <a:ext cx="10294205" cy="715089"/>
          </a:xfrm>
          <a:prstGeom prst="roundRect">
            <a:avLst/>
          </a:prstGeom>
          <a:solidFill>
            <a:schemeClr val="accent1">
              <a:lumMod val="20000"/>
              <a:lumOff val="80000"/>
            </a:schemeClr>
          </a:solidFill>
          <a:ln w="25400">
            <a:solidFill>
              <a:schemeClr val="accent1">
                <a:lumMod val="40000"/>
                <a:lumOff val="60000"/>
              </a:schemeClr>
            </a:solidFill>
          </a:ln>
        </p:spPr>
        <p:txBody>
          <a:bodyPr wrap="square" rtlCol="0">
            <a:spAutoFit/>
          </a:bodyPr>
          <a:lstStyle/>
          <a:p>
            <a:r>
              <a:rPr lang="ja-JP" altLang="en-US" dirty="0"/>
              <a:t>「</a:t>
            </a:r>
            <a:r>
              <a:rPr lang="en-US" altLang="ja-JP" dirty="0"/>
              <a:t>Status:</a:t>
            </a:r>
            <a:r>
              <a:rPr lang="ja-JP" altLang="en-US" dirty="0"/>
              <a:t>正常終了」となっていることを確認</a:t>
            </a:r>
            <a:endParaRPr lang="en-US" altLang="ja-JP" dirty="0"/>
          </a:p>
          <a:p>
            <a:r>
              <a:rPr lang="ja-JP" altLang="en-US" dirty="0"/>
              <a:t>それ以外の場合は途中で失敗しているので、</a:t>
            </a:r>
            <a:r>
              <a:rPr lang="en-US" altLang="ja-JP" dirty="0"/>
              <a:t>Movement</a:t>
            </a:r>
            <a:r>
              <a:rPr lang="ja-JP" altLang="en-US" dirty="0"/>
              <a:t>をクリックして詳細を確認してください。</a:t>
            </a:r>
            <a:endParaRPr kumimoji="1" lang="ja-JP" altLang="en-US" dirty="0"/>
          </a:p>
        </p:txBody>
      </p:sp>
      <p:sp>
        <p:nvSpPr>
          <p:cNvPr id="9" name="正方形/長方形 8"/>
          <p:cNvSpPr/>
          <p:nvPr/>
        </p:nvSpPr>
        <p:spPr bwMode="auto">
          <a:xfrm>
            <a:off x="10189281" y="2254262"/>
            <a:ext cx="1372045" cy="216580"/>
          </a:xfrm>
          <a:prstGeom prst="rect">
            <a:avLst/>
          </a:prstGeom>
          <a:noFill/>
          <a:ln w="31750">
            <a:solidFill>
              <a:srgbClr val="FF0000"/>
            </a:solidFill>
          </a:ln>
          <a:effectLst>
            <a:glow rad="38100">
              <a:schemeClr val="bg1">
                <a:alpha val="40000"/>
              </a:schemeClr>
            </a:glow>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Tree>
    <p:extLst>
      <p:ext uri="{BB962C8B-B14F-4D97-AF65-F5344CB8AC3E}">
        <p14:creationId xmlns:p14="http://schemas.microsoft.com/office/powerpoint/2010/main" val="12052718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AFDF48-3728-441E-B5DA-9E623731E2CD}"/>
              </a:ext>
            </a:extLst>
          </p:cNvPr>
          <p:cNvSpPr>
            <a:spLocks noGrp="1"/>
          </p:cNvSpPr>
          <p:nvPr>
            <p:ph type="title"/>
          </p:nvPr>
        </p:nvSpPr>
        <p:spPr/>
        <p:txBody>
          <a:bodyPr/>
          <a:lstStyle/>
          <a:p>
            <a:r>
              <a:rPr lang="en-US" altLang="ja-JP" dirty="0"/>
              <a:t>3.3.5</a:t>
            </a:r>
            <a:r>
              <a:rPr lang="ja-JP" altLang="en-US" dirty="0"/>
              <a:t> </a:t>
            </a:r>
            <a:r>
              <a:rPr kumimoji="1" lang="ja-JP" altLang="en-US" dirty="0"/>
              <a:t>実行結果の</a:t>
            </a:r>
            <a:r>
              <a:rPr lang="ja-JP" altLang="en-US" dirty="0"/>
              <a:t>確認（</a:t>
            </a:r>
            <a:r>
              <a:rPr lang="en-US" altLang="ja-JP" dirty="0"/>
              <a:t>2/2</a:t>
            </a:r>
            <a:r>
              <a:rPr lang="ja-JP" altLang="en-US" dirty="0"/>
              <a:t>）</a:t>
            </a:r>
            <a:endParaRPr kumimoji="1" lang="ja-JP" altLang="en-US" dirty="0"/>
          </a:p>
        </p:txBody>
      </p:sp>
      <p:sp>
        <p:nvSpPr>
          <p:cNvPr id="3" name="コンテンツ プレースホルダー 2">
            <a:extLst>
              <a:ext uri="{FF2B5EF4-FFF2-40B4-BE49-F238E27FC236}">
                <a16:creationId xmlns:a16="http://schemas.microsoft.com/office/drawing/2014/main" id="{8F2F7D60-05C9-46CC-9772-5A8863D5CFF6}"/>
              </a:ext>
            </a:extLst>
          </p:cNvPr>
          <p:cNvSpPr>
            <a:spLocks noGrp="1"/>
          </p:cNvSpPr>
          <p:nvPr>
            <p:ph sz="quarter" idx="10"/>
          </p:nvPr>
        </p:nvSpPr>
        <p:spPr>
          <a:xfrm>
            <a:off x="239350" y="836712"/>
            <a:ext cx="11713301" cy="496105"/>
          </a:xfrm>
        </p:spPr>
        <p:txBody>
          <a:bodyPr/>
          <a:lstStyle/>
          <a:p>
            <a:r>
              <a:rPr lang="en-US" altLang="ja-JP" dirty="0"/>
              <a:t>ITA</a:t>
            </a:r>
            <a:r>
              <a:rPr lang="ja-JP" altLang="en-US" dirty="0"/>
              <a:t>で連携対象のレコードを確認します。</a:t>
            </a:r>
            <a:endParaRPr kumimoji="1" lang="en-US" altLang="ja-JP" dirty="0"/>
          </a:p>
        </p:txBody>
      </p:sp>
      <p:grpSp>
        <p:nvGrpSpPr>
          <p:cNvPr id="9" name="グループ化 8"/>
          <p:cNvGrpSpPr/>
          <p:nvPr/>
        </p:nvGrpSpPr>
        <p:grpSpPr>
          <a:xfrm>
            <a:off x="300076" y="5883080"/>
            <a:ext cx="1114306" cy="380132"/>
            <a:chOff x="419520" y="4643499"/>
            <a:chExt cx="1282134" cy="437384"/>
          </a:xfrm>
          <a:effectLst>
            <a:outerShdw blurRad="25400" dist="25400" dir="5400000" algn="t" rotWithShape="0">
              <a:prstClr val="black">
                <a:alpha val="53000"/>
              </a:prstClr>
            </a:outerShdw>
          </a:effectLst>
        </p:grpSpPr>
        <p:sp>
          <p:nvSpPr>
            <p:cNvPr id="10" name="フリーフォーム 9"/>
            <p:cNvSpPr/>
            <p:nvPr/>
          </p:nvSpPr>
          <p:spPr bwMode="auto">
            <a:xfrm>
              <a:off x="419520" y="4643499"/>
              <a:ext cx="1282134" cy="437384"/>
            </a:xfrm>
            <a:custGeom>
              <a:avLst/>
              <a:gdLst>
                <a:gd name="connsiteX0" fmla="*/ 218692 w 1282134"/>
                <a:gd name="connsiteY0" fmla="*/ 0 h 437384"/>
                <a:gd name="connsiteX1" fmla="*/ 756435 w 1282134"/>
                <a:gd name="connsiteY1" fmla="*/ 0 h 437384"/>
                <a:gd name="connsiteX2" fmla="*/ 957941 w 1282134"/>
                <a:gd name="connsiteY2" fmla="*/ 133568 h 437384"/>
                <a:gd name="connsiteX3" fmla="*/ 962491 w 1282134"/>
                <a:gd name="connsiteY3" fmla="*/ 156105 h 437384"/>
                <a:gd name="connsiteX4" fmla="*/ 1040020 w 1282134"/>
                <a:gd name="connsiteY4" fmla="*/ 156105 h 437384"/>
                <a:gd name="connsiteX5" fmla="*/ 998593 w 1282134"/>
                <a:gd name="connsiteY5" fmla="*/ 120102 h 437384"/>
                <a:gd name="connsiteX6" fmla="*/ 991631 w 1282134"/>
                <a:gd name="connsiteY6" fmla="*/ 35586 h 437384"/>
                <a:gd name="connsiteX7" fmla="*/ 1031204 w 1282134"/>
                <a:gd name="connsiteY7" fmla="*/ 14495 h 437384"/>
                <a:gd name="connsiteX8" fmla="*/ 1073661 w 1282134"/>
                <a:gd name="connsiteY8" fmla="*/ 28413 h 437384"/>
                <a:gd name="connsiteX9" fmla="*/ 1277634 w 1282134"/>
                <a:gd name="connsiteY9" fmla="*/ 205683 h 437384"/>
                <a:gd name="connsiteX10" fmla="*/ 1282132 w 1282134"/>
                <a:gd name="connsiteY10" fmla="*/ 216068 h 437384"/>
                <a:gd name="connsiteX11" fmla="*/ 1277634 w 1282134"/>
                <a:gd name="connsiteY11" fmla="*/ 225185 h 437384"/>
                <a:gd name="connsiteX12" fmla="*/ 1073661 w 1282134"/>
                <a:gd name="connsiteY12" fmla="*/ 402456 h 437384"/>
                <a:gd name="connsiteX13" fmla="*/ 991631 w 1282134"/>
                <a:gd name="connsiteY13" fmla="*/ 395283 h 437384"/>
                <a:gd name="connsiteX14" fmla="*/ 998593 w 1282134"/>
                <a:gd name="connsiteY14" fmla="*/ 310767 h 437384"/>
                <a:gd name="connsiteX15" fmla="*/ 1038531 w 1282134"/>
                <a:gd name="connsiteY15" fmla="*/ 276058 h 437384"/>
                <a:gd name="connsiteX16" fmla="*/ 963545 w 1282134"/>
                <a:gd name="connsiteY16" fmla="*/ 276058 h 437384"/>
                <a:gd name="connsiteX17" fmla="*/ 957941 w 1282134"/>
                <a:gd name="connsiteY17" fmla="*/ 303817 h 437384"/>
                <a:gd name="connsiteX18" fmla="*/ 756435 w 1282134"/>
                <a:gd name="connsiteY18" fmla="*/ 437384 h 437384"/>
                <a:gd name="connsiteX19" fmla="*/ 218692 w 1282134"/>
                <a:gd name="connsiteY19" fmla="*/ 437384 h 437384"/>
                <a:gd name="connsiteX20" fmla="*/ 0 w 1282134"/>
                <a:gd name="connsiteY20" fmla="*/ 218692 h 437384"/>
                <a:gd name="connsiteX21" fmla="*/ 218692 w 1282134"/>
                <a:gd name="connsiteY21" fmla="*/ 0 h 4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2134" h="437384">
                  <a:moveTo>
                    <a:pt x="218692" y="0"/>
                  </a:moveTo>
                  <a:lnTo>
                    <a:pt x="756435" y="0"/>
                  </a:lnTo>
                  <a:cubicBezTo>
                    <a:pt x="847020" y="0"/>
                    <a:pt x="924742" y="55076"/>
                    <a:pt x="957941" y="133568"/>
                  </a:cubicBezTo>
                  <a:lnTo>
                    <a:pt x="962491" y="156105"/>
                  </a:lnTo>
                  <a:lnTo>
                    <a:pt x="1040020" y="156105"/>
                  </a:lnTo>
                  <a:lnTo>
                    <a:pt x="998593" y="120102"/>
                  </a:lnTo>
                  <a:cubicBezTo>
                    <a:pt x="974018" y="98743"/>
                    <a:pt x="970902" y="60905"/>
                    <a:pt x="991631" y="35586"/>
                  </a:cubicBezTo>
                  <a:cubicBezTo>
                    <a:pt x="1001996" y="22926"/>
                    <a:pt x="1016360" y="15793"/>
                    <a:pt x="1031204" y="14495"/>
                  </a:cubicBezTo>
                  <a:cubicBezTo>
                    <a:pt x="1046049" y="13197"/>
                    <a:pt x="1061374" y="17734"/>
                    <a:pt x="1073661" y="28413"/>
                  </a:cubicBezTo>
                  <a:lnTo>
                    <a:pt x="1277634" y="205683"/>
                  </a:lnTo>
                  <a:cubicBezTo>
                    <a:pt x="1277506" y="206145"/>
                    <a:pt x="1282260" y="210577"/>
                    <a:pt x="1282132" y="216068"/>
                  </a:cubicBezTo>
                  <a:cubicBezTo>
                    <a:pt x="1282004" y="221559"/>
                    <a:pt x="1277506" y="225234"/>
                    <a:pt x="1277634" y="225185"/>
                  </a:cubicBezTo>
                  <a:lnTo>
                    <a:pt x="1073661" y="402456"/>
                  </a:lnTo>
                  <a:cubicBezTo>
                    <a:pt x="1049087" y="423814"/>
                    <a:pt x="1012360" y="420602"/>
                    <a:pt x="991631" y="395283"/>
                  </a:cubicBezTo>
                  <a:cubicBezTo>
                    <a:pt x="970902" y="369964"/>
                    <a:pt x="974018" y="332126"/>
                    <a:pt x="998593" y="310767"/>
                  </a:cubicBezTo>
                  <a:lnTo>
                    <a:pt x="1038531" y="276058"/>
                  </a:lnTo>
                  <a:lnTo>
                    <a:pt x="963545" y="276058"/>
                  </a:lnTo>
                  <a:lnTo>
                    <a:pt x="957941" y="303817"/>
                  </a:lnTo>
                  <a:cubicBezTo>
                    <a:pt x="924742" y="382309"/>
                    <a:pt x="847020" y="437384"/>
                    <a:pt x="756435" y="437384"/>
                  </a:cubicBezTo>
                  <a:lnTo>
                    <a:pt x="218692" y="437384"/>
                  </a:lnTo>
                  <a:cubicBezTo>
                    <a:pt x="97912" y="437384"/>
                    <a:pt x="0" y="339472"/>
                    <a:pt x="0" y="218692"/>
                  </a:cubicBezTo>
                  <a:cubicBezTo>
                    <a:pt x="0" y="97912"/>
                    <a:pt x="97912" y="0"/>
                    <a:pt x="218692" y="0"/>
                  </a:cubicBezTo>
                  <a:close/>
                </a:path>
              </a:pathLst>
            </a:custGeom>
            <a:solidFill>
              <a:schemeClr val="accent1">
                <a:lumMod val="60000"/>
                <a:lumOff val="40000"/>
              </a:schemeClr>
            </a:solidFill>
            <a:ln>
              <a:noFill/>
            </a:ln>
            <a:effectLst/>
            <a:scene3d>
              <a:camera prst="orthographicFront"/>
              <a:lightRig rig="threePt" dir="t"/>
            </a:scene3d>
            <a:sp3d>
              <a:bevelT w="38100" h="317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11" name="テキスト ボックス 10"/>
            <p:cNvSpPr txBox="1"/>
            <p:nvPr/>
          </p:nvSpPr>
          <p:spPr>
            <a:xfrm>
              <a:off x="514693" y="4758763"/>
              <a:ext cx="790175" cy="200343"/>
            </a:xfrm>
            <a:custGeom>
              <a:avLst/>
              <a:gdLst/>
              <a:ahLst/>
              <a:cxnLst/>
              <a:rect l="l" t="t" r="r" b="b"/>
              <a:pathLst>
                <a:path w="790175" h="200343">
                  <a:moveTo>
                    <a:pt x="38171" y="34199"/>
                  </a:moveTo>
                  <a:cubicBezTo>
                    <a:pt x="38171" y="56232"/>
                    <a:pt x="38171" y="78266"/>
                    <a:pt x="38171" y="100299"/>
                  </a:cubicBezTo>
                  <a:cubicBezTo>
                    <a:pt x="41584" y="100299"/>
                    <a:pt x="44998" y="100299"/>
                    <a:pt x="48411" y="100299"/>
                  </a:cubicBezTo>
                  <a:cubicBezTo>
                    <a:pt x="67652" y="100299"/>
                    <a:pt x="80395" y="97386"/>
                    <a:pt x="86640" y="91558"/>
                  </a:cubicBezTo>
                  <a:cubicBezTo>
                    <a:pt x="92885" y="85731"/>
                    <a:pt x="96008" y="76777"/>
                    <a:pt x="96008" y="64697"/>
                  </a:cubicBezTo>
                  <a:cubicBezTo>
                    <a:pt x="96008" y="54744"/>
                    <a:pt x="93002" y="47172"/>
                    <a:pt x="86989" y="41983"/>
                  </a:cubicBezTo>
                  <a:cubicBezTo>
                    <a:pt x="80976" y="36794"/>
                    <a:pt x="69087" y="34199"/>
                    <a:pt x="51321" y="34199"/>
                  </a:cubicBezTo>
                  <a:cubicBezTo>
                    <a:pt x="46937" y="34199"/>
                    <a:pt x="42554" y="34199"/>
                    <a:pt x="38171" y="34199"/>
                  </a:cubicBezTo>
                  <a:close/>
                  <a:moveTo>
                    <a:pt x="233600" y="30371"/>
                  </a:moveTo>
                  <a:cubicBezTo>
                    <a:pt x="219713" y="30371"/>
                    <a:pt x="208657" y="36453"/>
                    <a:pt x="200434" y="48619"/>
                  </a:cubicBezTo>
                  <a:cubicBezTo>
                    <a:pt x="192210" y="60784"/>
                    <a:pt x="188098" y="78011"/>
                    <a:pt x="188098" y="100299"/>
                  </a:cubicBezTo>
                  <a:cubicBezTo>
                    <a:pt x="188098" y="122503"/>
                    <a:pt x="192210" y="139666"/>
                    <a:pt x="200434" y="151789"/>
                  </a:cubicBezTo>
                  <a:cubicBezTo>
                    <a:pt x="208657" y="163911"/>
                    <a:pt x="219713" y="169973"/>
                    <a:pt x="233600" y="169973"/>
                  </a:cubicBezTo>
                  <a:cubicBezTo>
                    <a:pt x="247410" y="169973"/>
                    <a:pt x="258426" y="163869"/>
                    <a:pt x="266650" y="151661"/>
                  </a:cubicBezTo>
                  <a:cubicBezTo>
                    <a:pt x="274874" y="139453"/>
                    <a:pt x="278986" y="122290"/>
                    <a:pt x="278986" y="100172"/>
                  </a:cubicBezTo>
                  <a:cubicBezTo>
                    <a:pt x="278986" y="77968"/>
                    <a:pt x="274893" y="60784"/>
                    <a:pt x="266708" y="48619"/>
                  </a:cubicBezTo>
                  <a:cubicBezTo>
                    <a:pt x="258523" y="36453"/>
                    <a:pt x="247487" y="30371"/>
                    <a:pt x="233600" y="30371"/>
                  </a:cubicBezTo>
                  <a:close/>
                  <a:moveTo>
                    <a:pt x="636562" y="3956"/>
                  </a:moveTo>
                  <a:cubicBezTo>
                    <a:pt x="687767" y="3956"/>
                    <a:pt x="738971" y="3956"/>
                    <a:pt x="790175" y="3956"/>
                  </a:cubicBezTo>
                  <a:cubicBezTo>
                    <a:pt x="790175" y="14590"/>
                    <a:pt x="790175" y="25224"/>
                    <a:pt x="790175" y="35858"/>
                  </a:cubicBezTo>
                  <a:cubicBezTo>
                    <a:pt x="770974" y="35858"/>
                    <a:pt x="751772" y="35858"/>
                    <a:pt x="732570" y="35858"/>
                  </a:cubicBezTo>
                  <a:cubicBezTo>
                    <a:pt x="732570" y="89325"/>
                    <a:pt x="732570" y="142792"/>
                    <a:pt x="732570" y="196260"/>
                  </a:cubicBezTo>
                  <a:cubicBezTo>
                    <a:pt x="719769" y="196260"/>
                    <a:pt x="706968" y="196260"/>
                    <a:pt x="694167" y="196260"/>
                  </a:cubicBezTo>
                  <a:cubicBezTo>
                    <a:pt x="694167" y="142792"/>
                    <a:pt x="694167" y="89325"/>
                    <a:pt x="694167" y="35858"/>
                  </a:cubicBezTo>
                  <a:cubicBezTo>
                    <a:pt x="674966" y="35858"/>
                    <a:pt x="655764" y="35858"/>
                    <a:pt x="636562" y="35858"/>
                  </a:cubicBezTo>
                  <a:cubicBezTo>
                    <a:pt x="636562" y="25224"/>
                    <a:pt x="636562" y="14590"/>
                    <a:pt x="636562" y="3956"/>
                  </a:cubicBezTo>
                  <a:close/>
                  <a:moveTo>
                    <a:pt x="466735" y="3956"/>
                  </a:moveTo>
                  <a:cubicBezTo>
                    <a:pt x="482251" y="3956"/>
                    <a:pt x="497768" y="3956"/>
                    <a:pt x="513284" y="3956"/>
                  </a:cubicBezTo>
                  <a:cubicBezTo>
                    <a:pt x="536326" y="45386"/>
                    <a:pt x="559368" y="86816"/>
                    <a:pt x="582410" y="128245"/>
                  </a:cubicBezTo>
                  <a:cubicBezTo>
                    <a:pt x="582410" y="86816"/>
                    <a:pt x="582410" y="45386"/>
                    <a:pt x="582410" y="3956"/>
                  </a:cubicBezTo>
                  <a:cubicBezTo>
                    <a:pt x="594280" y="3956"/>
                    <a:pt x="606150" y="3956"/>
                    <a:pt x="618020" y="3956"/>
                  </a:cubicBezTo>
                  <a:cubicBezTo>
                    <a:pt x="618020" y="68057"/>
                    <a:pt x="618020" y="132159"/>
                    <a:pt x="618020" y="196260"/>
                  </a:cubicBezTo>
                  <a:cubicBezTo>
                    <a:pt x="605685" y="196260"/>
                    <a:pt x="593349" y="196260"/>
                    <a:pt x="581013" y="196260"/>
                  </a:cubicBezTo>
                  <a:cubicBezTo>
                    <a:pt x="554791" y="149258"/>
                    <a:pt x="528568" y="102256"/>
                    <a:pt x="502345" y="55254"/>
                  </a:cubicBezTo>
                  <a:cubicBezTo>
                    <a:pt x="502345" y="102256"/>
                    <a:pt x="502345" y="149258"/>
                    <a:pt x="502345" y="196260"/>
                  </a:cubicBezTo>
                  <a:cubicBezTo>
                    <a:pt x="490475" y="196260"/>
                    <a:pt x="478605" y="196260"/>
                    <a:pt x="466735" y="196260"/>
                  </a:cubicBezTo>
                  <a:cubicBezTo>
                    <a:pt x="466735" y="132159"/>
                    <a:pt x="466735" y="68057"/>
                    <a:pt x="466735" y="3956"/>
                  </a:cubicBezTo>
                  <a:close/>
                  <a:moveTo>
                    <a:pt x="339539" y="3956"/>
                  </a:moveTo>
                  <a:cubicBezTo>
                    <a:pt x="371425" y="3956"/>
                    <a:pt x="403311" y="3956"/>
                    <a:pt x="435198" y="3956"/>
                  </a:cubicBezTo>
                  <a:cubicBezTo>
                    <a:pt x="435198" y="13527"/>
                    <a:pt x="435198" y="23097"/>
                    <a:pt x="435198" y="32668"/>
                  </a:cubicBezTo>
                  <a:cubicBezTo>
                    <a:pt x="425655" y="32668"/>
                    <a:pt x="416112" y="32668"/>
                    <a:pt x="406570" y="32668"/>
                  </a:cubicBezTo>
                  <a:cubicBezTo>
                    <a:pt x="406570" y="77628"/>
                    <a:pt x="406570" y="122588"/>
                    <a:pt x="406570" y="167548"/>
                  </a:cubicBezTo>
                  <a:cubicBezTo>
                    <a:pt x="416112" y="167548"/>
                    <a:pt x="425655" y="167548"/>
                    <a:pt x="435198" y="167548"/>
                  </a:cubicBezTo>
                  <a:cubicBezTo>
                    <a:pt x="435198" y="177119"/>
                    <a:pt x="435198" y="186689"/>
                    <a:pt x="435198" y="196260"/>
                  </a:cubicBezTo>
                  <a:cubicBezTo>
                    <a:pt x="403311" y="196260"/>
                    <a:pt x="371425" y="196260"/>
                    <a:pt x="339539" y="196260"/>
                  </a:cubicBezTo>
                  <a:cubicBezTo>
                    <a:pt x="339539" y="186689"/>
                    <a:pt x="339539" y="177119"/>
                    <a:pt x="339539" y="167548"/>
                  </a:cubicBezTo>
                  <a:cubicBezTo>
                    <a:pt x="349081" y="167548"/>
                    <a:pt x="358624" y="167548"/>
                    <a:pt x="368166" y="167548"/>
                  </a:cubicBezTo>
                  <a:cubicBezTo>
                    <a:pt x="368166" y="122588"/>
                    <a:pt x="368166" y="77628"/>
                    <a:pt x="368166" y="32668"/>
                  </a:cubicBezTo>
                  <a:cubicBezTo>
                    <a:pt x="358624" y="32668"/>
                    <a:pt x="349081" y="32668"/>
                    <a:pt x="339539" y="32668"/>
                  </a:cubicBezTo>
                  <a:cubicBezTo>
                    <a:pt x="339539" y="23097"/>
                    <a:pt x="339539" y="13527"/>
                    <a:pt x="339539" y="3956"/>
                  </a:cubicBezTo>
                  <a:close/>
                  <a:moveTo>
                    <a:pt x="0" y="3956"/>
                  </a:moveTo>
                  <a:cubicBezTo>
                    <a:pt x="22111" y="3956"/>
                    <a:pt x="44222" y="3956"/>
                    <a:pt x="66333" y="3956"/>
                  </a:cubicBezTo>
                  <a:cubicBezTo>
                    <a:pt x="89064" y="3956"/>
                    <a:pt x="106326" y="9039"/>
                    <a:pt x="118119" y="19205"/>
                  </a:cubicBezTo>
                  <a:cubicBezTo>
                    <a:pt x="129911" y="29371"/>
                    <a:pt x="135808" y="44237"/>
                    <a:pt x="135808" y="63804"/>
                  </a:cubicBezTo>
                  <a:cubicBezTo>
                    <a:pt x="135808" y="84221"/>
                    <a:pt x="129291" y="100491"/>
                    <a:pt x="116257" y="112613"/>
                  </a:cubicBezTo>
                  <a:cubicBezTo>
                    <a:pt x="103223" y="124736"/>
                    <a:pt x="86233" y="130797"/>
                    <a:pt x="65285" y="130797"/>
                  </a:cubicBezTo>
                  <a:cubicBezTo>
                    <a:pt x="56325" y="130797"/>
                    <a:pt x="47364" y="130797"/>
                    <a:pt x="38403" y="130797"/>
                  </a:cubicBezTo>
                  <a:cubicBezTo>
                    <a:pt x="38403" y="152618"/>
                    <a:pt x="38403" y="174439"/>
                    <a:pt x="38403" y="196260"/>
                  </a:cubicBezTo>
                  <a:cubicBezTo>
                    <a:pt x="25602" y="196260"/>
                    <a:pt x="12801" y="196260"/>
                    <a:pt x="0" y="196260"/>
                  </a:cubicBezTo>
                  <a:cubicBezTo>
                    <a:pt x="0" y="132159"/>
                    <a:pt x="0" y="68057"/>
                    <a:pt x="0" y="3956"/>
                  </a:cubicBezTo>
                  <a:close/>
                  <a:moveTo>
                    <a:pt x="233484" y="0"/>
                  </a:moveTo>
                  <a:cubicBezTo>
                    <a:pt x="260250" y="0"/>
                    <a:pt x="281255" y="8933"/>
                    <a:pt x="296500" y="26798"/>
                  </a:cubicBezTo>
                  <a:cubicBezTo>
                    <a:pt x="311745" y="44663"/>
                    <a:pt x="319367" y="69163"/>
                    <a:pt x="319367" y="100299"/>
                  </a:cubicBezTo>
                  <a:cubicBezTo>
                    <a:pt x="319367" y="131180"/>
                    <a:pt x="311784" y="155574"/>
                    <a:pt x="296616" y="173482"/>
                  </a:cubicBezTo>
                  <a:cubicBezTo>
                    <a:pt x="281449" y="191389"/>
                    <a:pt x="260405" y="200343"/>
                    <a:pt x="233484" y="200343"/>
                  </a:cubicBezTo>
                  <a:cubicBezTo>
                    <a:pt x="206796" y="200343"/>
                    <a:pt x="185829" y="191432"/>
                    <a:pt x="170584" y="173610"/>
                  </a:cubicBezTo>
                  <a:cubicBezTo>
                    <a:pt x="155339" y="155787"/>
                    <a:pt x="147717" y="131350"/>
                    <a:pt x="147717" y="100299"/>
                  </a:cubicBezTo>
                  <a:cubicBezTo>
                    <a:pt x="147717" y="69078"/>
                    <a:pt x="155300" y="44556"/>
                    <a:pt x="170468" y="26734"/>
                  </a:cubicBezTo>
                  <a:cubicBezTo>
                    <a:pt x="185635" y="8911"/>
                    <a:pt x="206640" y="0"/>
                    <a:pt x="2334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lumMod val="90000"/>
                      <a:lumOff val="10000"/>
                      <a:alpha val="84000"/>
                    </a:schemeClr>
                  </a:glow>
                </a:effectLst>
              </a:endParaRPr>
            </a:p>
          </p:txBody>
        </p:sp>
      </p:grpSp>
      <p:sp>
        <p:nvSpPr>
          <p:cNvPr id="12" name="テキスト ボックス 11"/>
          <p:cNvSpPr txBox="1"/>
          <p:nvPr/>
        </p:nvSpPr>
        <p:spPr>
          <a:xfrm>
            <a:off x="1414382" y="5712770"/>
            <a:ext cx="10358517" cy="715089"/>
          </a:xfrm>
          <a:prstGeom prst="roundRect">
            <a:avLst/>
          </a:prstGeom>
          <a:solidFill>
            <a:schemeClr val="accent1">
              <a:lumMod val="20000"/>
              <a:lumOff val="80000"/>
            </a:schemeClr>
          </a:solidFill>
          <a:ln w="25400">
            <a:solidFill>
              <a:schemeClr val="accent1">
                <a:lumMod val="40000"/>
                <a:lumOff val="60000"/>
              </a:schemeClr>
            </a:solidFill>
          </a:ln>
        </p:spPr>
        <p:txBody>
          <a:bodyPr wrap="square" rtlCol="0">
            <a:spAutoFit/>
          </a:bodyPr>
          <a:lstStyle/>
          <a:p>
            <a:r>
              <a:rPr lang="ja-JP" altLang="en-US" dirty="0"/>
              <a:t>連携された情報が</a:t>
            </a:r>
            <a:r>
              <a:rPr lang="en-US" altLang="ja-JP" dirty="0"/>
              <a:t>ITA</a:t>
            </a:r>
            <a:r>
              <a:rPr lang="ja-JP" altLang="en-US" dirty="0" err="1"/>
              <a:t>に登</a:t>
            </a:r>
            <a:r>
              <a:rPr lang="ja-JP" altLang="en-US" dirty="0"/>
              <a:t>録した通りとなっていることを確認</a:t>
            </a:r>
            <a:endParaRPr lang="en-US" altLang="ja-JP" dirty="0"/>
          </a:p>
          <a:p>
            <a:r>
              <a:rPr lang="ja-JP" altLang="en-US" dirty="0"/>
              <a:t>なっていない場合、実行した</a:t>
            </a:r>
            <a:r>
              <a:rPr lang="en-US" altLang="ja-JP" dirty="0"/>
              <a:t>Conductor</a:t>
            </a:r>
            <a:r>
              <a:rPr lang="ja-JP" altLang="en-US" dirty="0"/>
              <a:t>の詳細を確認してエラーなどがないか確認してください。</a:t>
            </a:r>
            <a:endParaRPr kumimoji="1" lang="ja-JP" altLang="en-US" dirty="0"/>
          </a:p>
        </p:txBody>
      </p:sp>
      <p:pic>
        <p:nvPicPr>
          <p:cNvPr id="7" name="図 6"/>
          <p:cNvPicPr>
            <a:picLocks noChangeAspect="1"/>
          </p:cNvPicPr>
          <p:nvPr/>
        </p:nvPicPr>
        <p:blipFill rotWithShape="1">
          <a:blip r:embed="rId3"/>
          <a:srcRect r="48480" b="45304"/>
          <a:stretch/>
        </p:blipFill>
        <p:spPr>
          <a:xfrm>
            <a:off x="7554609" y="1646332"/>
            <a:ext cx="2956869" cy="1022462"/>
          </a:xfrm>
          <a:prstGeom prst="rect">
            <a:avLst/>
          </a:prstGeom>
        </p:spPr>
      </p:pic>
      <p:pic>
        <p:nvPicPr>
          <p:cNvPr id="4" name="図 3"/>
          <p:cNvPicPr>
            <a:picLocks noChangeAspect="1"/>
          </p:cNvPicPr>
          <p:nvPr/>
        </p:nvPicPr>
        <p:blipFill>
          <a:blip r:embed="rId4"/>
          <a:stretch>
            <a:fillRect/>
          </a:stretch>
        </p:blipFill>
        <p:spPr>
          <a:xfrm>
            <a:off x="329066" y="1625803"/>
            <a:ext cx="7687302" cy="1062579"/>
          </a:xfrm>
          <a:prstGeom prst="rect">
            <a:avLst/>
          </a:prstGeom>
        </p:spPr>
      </p:pic>
      <p:pic>
        <p:nvPicPr>
          <p:cNvPr id="8" name="図 7"/>
          <p:cNvPicPr>
            <a:picLocks noChangeAspect="1"/>
          </p:cNvPicPr>
          <p:nvPr/>
        </p:nvPicPr>
        <p:blipFill>
          <a:blip r:embed="rId5"/>
          <a:stretch>
            <a:fillRect/>
          </a:stretch>
        </p:blipFill>
        <p:spPr>
          <a:xfrm>
            <a:off x="382791" y="3692461"/>
            <a:ext cx="11651866" cy="1270692"/>
          </a:xfrm>
          <a:prstGeom prst="rect">
            <a:avLst/>
          </a:prstGeom>
        </p:spPr>
      </p:pic>
      <p:sp>
        <p:nvSpPr>
          <p:cNvPr id="18" name="正方形/長方形 17"/>
          <p:cNvSpPr/>
          <p:nvPr/>
        </p:nvSpPr>
        <p:spPr bwMode="auto">
          <a:xfrm>
            <a:off x="6960120" y="2060810"/>
            <a:ext cx="3551358" cy="607984"/>
          </a:xfrm>
          <a:prstGeom prst="rect">
            <a:avLst/>
          </a:prstGeom>
          <a:noFill/>
          <a:ln w="3175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20" name="正方形/長方形 19"/>
          <p:cNvSpPr/>
          <p:nvPr/>
        </p:nvSpPr>
        <p:spPr bwMode="auto">
          <a:xfrm>
            <a:off x="1223704" y="4634119"/>
            <a:ext cx="9408926" cy="309983"/>
          </a:xfrm>
          <a:prstGeom prst="rect">
            <a:avLst/>
          </a:prstGeom>
          <a:noFill/>
          <a:ln w="3175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cxnSp>
        <p:nvCxnSpPr>
          <p:cNvPr id="17" name="カギ線コネクタ 16"/>
          <p:cNvCxnSpPr>
            <a:stCxn id="18" idx="2"/>
            <a:endCxn id="20" idx="0"/>
          </p:cNvCxnSpPr>
          <p:nvPr/>
        </p:nvCxnSpPr>
        <p:spPr bwMode="auto">
          <a:xfrm rot="5400000">
            <a:off x="6349321" y="2247640"/>
            <a:ext cx="1965325" cy="2807632"/>
          </a:xfrm>
          <a:prstGeom prst="bentConnector3">
            <a:avLst>
              <a:gd name="adj1" fmla="val 80497"/>
            </a:avLst>
          </a:prstGeom>
          <a:solidFill>
            <a:schemeClr val="bg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4" name="コンテンツ プレースホルダー 2">
            <a:extLst>
              <a:ext uri="{FF2B5EF4-FFF2-40B4-BE49-F238E27FC236}">
                <a16:creationId xmlns:a16="http://schemas.microsoft.com/office/drawing/2014/main" id="{8F2F7D60-05C9-46CC-9772-5A8863D5CFF6}"/>
              </a:ext>
            </a:extLst>
          </p:cNvPr>
          <p:cNvSpPr txBox="1">
            <a:spLocks/>
          </p:cNvSpPr>
          <p:nvPr/>
        </p:nvSpPr>
        <p:spPr bwMode="gray">
          <a:xfrm>
            <a:off x="238050" y="3123389"/>
            <a:ext cx="11713301" cy="496105"/>
          </a:xfrm>
          <a:prstGeom prst="rect">
            <a:avLst/>
          </a:prstGeom>
        </p:spPr>
        <p:txBody>
          <a:bodyPr vert="horz" lIns="91440" tIns="45720" rIns="91440" bIns="45720" rtlCol="0">
            <a:normAutofit/>
          </a:bodyPr>
          <a:lst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lang="ja-JP" altLang="en-US" sz="2000" b="0" noProof="0" dirty="0" smtClean="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lang="ja-JP" altLang="en-US" sz="1600" b="0" noProof="0" dirty="0" smtClean="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lang="ja-JP" altLang="en-US" sz="1400" b="0" noProof="0" dirty="0" smtClean="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lang="ja-JP" altLang="en-US" sz="1200" b="0" noProof="0" dirty="0" smtClean="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a:lstStyle>
          <a:p>
            <a:r>
              <a:rPr lang="ja-JP" altLang="en-US" kern="0" dirty="0"/>
              <a:t>確認したレコードが</a:t>
            </a:r>
            <a:r>
              <a:rPr lang="en-US" altLang="ja-JP" kern="0" dirty="0"/>
              <a:t>ServiceNow</a:t>
            </a:r>
            <a:r>
              <a:rPr lang="ja-JP" altLang="en-US" kern="0" dirty="0"/>
              <a:t>側に登録されていることを確認します。</a:t>
            </a:r>
            <a:endParaRPr lang="en-US" altLang="ja-JP" kern="0" dirty="0"/>
          </a:p>
        </p:txBody>
      </p:sp>
    </p:spTree>
    <p:extLst>
      <p:ext uri="{BB962C8B-B14F-4D97-AF65-F5344CB8AC3E}">
        <p14:creationId xmlns:p14="http://schemas.microsoft.com/office/powerpoint/2010/main" val="22916381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txBox="1">
            <a:spLocks/>
          </p:cNvSpPr>
          <p:nvPr/>
        </p:nvSpPr>
        <p:spPr bwMode="gray">
          <a:xfrm>
            <a:off x="391584" y="3197473"/>
            <a:ext cx="11712000" cy="467239"/>
          </a:xfrm>
          <a:prstGeom prst="rect">
            <a:avLst/>
          </a:prstGeom>
        </p:spPr>
        <p:txBody>
          <a:bodyPr vert="horz" wrap="square" lIns="91440" tIns="36000" rIns="91440" bIns="0" rtlCol="0" anchor="b">
            <a:spAutoFit/>
          </a:bodyPr>
          <a:lstStyle>
            <a:lvl1pPr algn="l" rtl="0" eaLnBrk="0" fontAlgn="base" hangingPunct="0">
              <a:spcBef>
                <a:spcPct val="0"/>
              </a:spcBef>
              <a:spcAft>
                <a:spcPct val="0"/>
              </a:spcAft>
              <a:defRPr kumimoji="1" sz="2800" b="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r>
              <a:rPr lang="en-US" altLang="ja-JP" dirty="0">
                <a:latin typeface="+mn-ea"/>
              </a:rPr>
              <a:t>4.</a:t>
            </a:r>
            <a:r>
              <a:rPr lang="ja-JP" altLang="en-US" dirty="0">
                <a:latin typeface="+mn-ea"/>
              </a:rPr>
              <a:t> 連携対象メニュー追加手順</a:t>
            </a:r>
            <a:endParaRPr lang="en-US" altLang="ja-JP" dirty="0">
              <a:ea typeface="+mn-lt"/>
              <a:cs typeface="+mn-lt"/>
            </a:endParaRPr>
          </a:p>
        </p:txBody>
      </p:sp>
    </p:spTree>
    <p:extLst>
      <p:ext uri="{BB962C8B-B14F-4D97-AF65-F5344CB8AC3E}">
        <p14:creationId xmlns:p14="http://schemas.microsoft.com/office/powerpoint/2010/main" val="23906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351" y="115200"/>
            <a:ext cx="11712000" cy="468000"/>
          </a:xfrm>
        </p:spPr>
        <p:txBody>
          <a:bodyPr/>
          <a:lstStyle/>
          <a:p>
            <a:r>
              <a:rPr lang="en-US" altLang="ja-JP"/>
              <a:t>4.1</a:t>
            </a:r>
            <a:r>
              <a:rPr lang="ja-JP" altLang="en-US"/>
              <a:t> はじめに</a:t>
            </a:r>
            <a:endParaRPr lang="ja-JP" altLang="en-US" dirty="0"/>
          </a:p>
        </p:txBody>
      </p:sp>
      <p:sp>
        <p:nvSpPr>
          <p:cNvPr id="4" name="コンテンツ プレースホルダー 2"/>
          <p:cNvSpPr>
            <a:spLocks noGrp="1"/>
          </p:cNvSpPr>
          <p:nvPr>
            <p:ph sz="quarter" idx="10"/>
          </p:nvPr>
        </p:nvSpPr>
        <p:spPr>
          <a:xfrm>
            <a:off x="239350" y="836712"/>
            <a:ext cx="11713301" cy="5616476"/>
          </a:xfrm>
        </p:spPr>
        <p:txBody>
          <a:bodyPr>
            <a:noAutofit/>
          </a:bodyPr>
          <a:lstStyle/>
          <a:p>
            <a:r>
              <a:rPr lang="ja-JP" altLang="en-US" dirty="0"/>
              <a:t>はじめに</a:t>
            </a:r>
            <a:endParaRPr lang="en-US" altLang="ja-JP" dirty="0"/>
          </a:p>
          <a:p>
            <a:pPr lvl="1"/>
            <a:r>
              <a:rPr lang="ja-JP" altLang="en-US" dirty="0"/>
              <a:t>作業は「</a:t>
            </a:r>
            <a:r>
              <a:rPr lang="ja-JP" altLang="en-US" dirty="0">
                <a:solidFill>
                  <a:srgbClr val="FF0000"/>
                </a:solidFill>
              </a:rPr>
              <a:t>システム管理者</a:t>
            </a:r>
            <a:r>
              <a:rPr lang="ja-JP" altLang="en-US" dirty="0"/>
              <a:t>」である「</a:t>
            </a:r>
            <a:r>
              <a:rPr lang="en-US" altLang="ja-JP" dirty="0">
                <a:solidFill>
                  <a:srgbClr val="FF0000"/>
                </a:solidFill>
              </a:rPr>
              <a:t>administrator</a:t>
            </a:r>
            <a:r>
              <a:rPr lang="ja-JP" altLang="en-US" dirty="0"/>
              <a:t>」で実施してください。</a:t>
            </a:r>
            <a:endParaRPr lang="en-US" altLang="ja-JP" dirty="0"/>
          </a:p>
          <a:p>
            <a:pPr lvl="1"/>
            <a:r>
              <a:rPr lang="en-US" altLang="ja-JP" dirty="0"/>
              <a:t>ServiceNow</a:t>
            </a:r>
            <a:r>
              <a:rPr lang="ja-JP" altLang="en-US" dirty="0"/>
              <a:t>連携で利用できるのは、「構成管理</a:t>
            </a:r>
            <a:r>
              <a:rPr lang="en-US" altLang="ja-JP" dirty="0"/>
              <a:t>(CMDB)</a:t>
            </a:r>
            <a:r>
              <a:rPr lang="ja-JP" altLang="en-US" dirty="0"/>
              <a:t>」配下に限ります。</a:t>
            </a:r>
            <a:endParaRPr lang="en-US" altLang="ja-JP" dirty="0"/>
          </a:p>
          <a:p>
            <a:pPr lvl="1"/>
            <a:r>
              <a:rPr lang="ja-JP" altLang="en-US" dirty="0"/>
              <a:t>作業対象メニューは下記表を参照してください。</a:t>
            </a:r>
            <a:endParaRPr lang="en-US" altLang="ja-JP" dirty="0"/>
          </a:p>
          <a:p>
            <a:pPr lvl="2"/>
            <a:endParaRPr lang="en-US" altLang="ja-JP" dirty="0"/>
          </a:p>
        </p:txBody>
      </p:sp>
      <p:graphicFrame>
        <p:nvGraphicFramePr>
          <p:cNvPr id="8" name="表 7"/>
          <p:cNvGraphicFramePr>
            <a:graphicFrameLocks noGrp="1"/>
          </p:cNvGraphicFramePr>
          <p:nvPr>
            <p:extLst>
              <p:ext uri="{D42A27DB-BD31-4B8C-83A1-F6EECF244321}">
                <p14:modId xmlns:p14="http://schemas.microsoft.com/office/powerpoint/2010/main" val="1489036785"/>
              </p:ext>
            </p:extLst>
          </p:nvPr>
        </p:nvGraphicFramePr>
        <p:xfrm>
          <a:off x="551230" y="2132820"/>
          <a:ext cx="7777080" cy="4389120"/>
        </p:xfrm>
        <a:graphic>
          <a:graphicData uri="http://schemas.openxmlformats.org/drawingml/2006/table">
            <a:tbl>
              <a:tblPr firstRow="1" bandRow="1">
                <a:tableStyleId>{93296810-A885-4BE3-A3E7-6D5BEEA58F35}</a:tableStyleId>
              </a:tblPr>
              <a:tblGrid>
                <a:gridCol w="2823526">
                  <a:extLst>
                    <a:ext uri="{9D8B030D-6E8A-4147-A177-3AD203B41FA5}">
                      <a16:colId xmlns:a16="http://schemas.microsoft.com/office/drawing/2014/main" val="3446760607"/>
                    </a:ext>
                  </a:extLst>
                </a:gridCol>
                <a:gridCol w="4953554">
                  <a:extLst>
                    <a:ext uri="{9D8B030D-6E8A-4147-A177-3AD203B41FA5}">
                      <a16:colId xmlns:a16="http://schemas.microsoft.com/office/drawing/2014/main" val="935237963"/>
                    </a:ext>
                  </a:extLst>
                </a:gridCol>
              </a:tblGrid>
              <a:tr h="259229">
                <a:tc>
                  <a:txBody>
                    <a:bodyPr/>
                    <a:lstStyle/>
                    <a:p>
                      <a:r>
                        <a:rPr kumimoji="1" lang="ja-JP" altLang="en-US" sz="1800" dirty="0"/>
                        <a:t>メニューグループ名</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800" dirty="0"/>
                        <a:t>メニュー名</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6322997"/>
                  </a:ext>
                </a:extLst>
              </a:tr>
              <a:tr h="259229">
                <a:tc>
                  <a:txBody>
                    <a:bodyPr/>
                    <a:lstStyle/>
                    <a:p>
                      <a:r>
                        <a:rPr kumimoji="1" lang="ja-JP" altLang="en-US" sz="1800" dirty="0"/>
                        <a:t>メニュー作成</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800" dirty="0"/>
                        <a:t>メニュー定義・作成</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61461520"/>
                  </a:ext>
                </a:extLst>
              </a:tr>
              <a:tr h="259229">
                <a:tc>
                  <a:txBody>
                    <a:bodyPr/>
                    <a:lstStyle/>
                    <a:p>
                      <a:r>
                        <a:rPr kumimoji="1" lang="ja-JP" altLang="en-US" sz="1800" dirty="0"/>
                        <a:t>管理コンソール</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800" dirty="0"/>
                        <a:t>ロール・メニュー紐付管理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3335500"/>
                  </a:ext>
                </a:extLst>
              </a:tr>
              <a:tr h="259229">
                <a:tc>
                  <a:txBody>
                    <a:bodyPr/>
                    <a:lstStyle/>
                    <a:p>
                      <a:r>
                        <a:rPr kumimoji="1" lang="zh-TW" altLang="en-US" sz="1800" dirty="0"/>
                        <a:t>連携情報管理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800" dirty="0"/>
                        <a:t>連携対象メニュー管理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3928194"/>
                  </a:ext>
                </a:extLst>
              </a:tr>
              <a:tr h="259229">
                <a:tc>
                  <a:txBody>
                    <a:bodyPr/>
                    <a:lstStyle/>
                    <a:p>
                      <a:r>
                        <a:rPr kumimoji="1" lang="ja-JP" altLang="en-US" sz="1800" dirty="0"/>
                        <a:t>連携情報管理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800" dirty="0"/>
                        <a:t>項目名紐づけ表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4520091"/>
                  </a:ext>
                </a:extLst>
              </a:tr>
              <a:tr h="2592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t>連携情報管理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800" dirty="0"/>
                        <a:t>メニュー</a:t>
                      </a:r>
                      <a:r>
                        <a:rPr kumimoji="1" lang="en-US" altLang="ja-JP" sz="1800" dirty="0"/>
                        <a:t>_</a:t>
                      </a:r>
                      <a:r>
                        <a:rPr kumimoji="1" lang="ja-JP" altLang="en-US" sz="1800" dirty="0"/>
                        <a:t>プルダウン参照先紐づけ表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01994017"/>
                  </a:ext>
                </a:extLst>
              </a:tr>
              <a:tr h="259229">
                <a:tc>
                  <a:txBody>
                    <a:bodyPr/>
                    <a:lstStyle/>
                    <a:p>
                      <a:r>
                        <a:rPr kumimoji="1" lang="ja-JP" altLang="en-US" sz="1800" dirty="0"/>
                        <a:t>マスタ管理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800" dirty="0"/>
                        <a:t>クラス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45565725"/>
                  </a:ext>
                </a:extLst>
              </a:tr>
              <a:tr h="2592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t>マスタ管理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800" dirty="0"/>
                        <a:t>オ</a:t>
                      </a:r>
                      <a:r>
                        <a:rPr kumimoji="1" lang="ja-JP" altLang="en-US" sz="1800" dirty="0" err="1"/>
                        <a:t>ぺ</a:t>
                      </a:r>
                      <a:r>
                        <a:rPr kumimoji="1" lang="ja-JP" altLang="en-US" sz="1800" dirty="0"/>
                        <a:t>レーションシステム</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22363221"/>
                  </a:ext>
                </a:extLst>
              </a:tr>
              <a:tr h="2592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t>マスタ管理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800" dirty="0"/>
                        <a:t>メーカー</a:t>
                      </a:r>
                      <a:r>
                        <a:rPr kumimoji="1" lang="en-US" altLang="ja-JP" sz="1800" dirty="0"/>
                        <a:t>_</a:t>
                      </a:r>
                      <a:r>
                        <a:rPr kumimoji="1" lang="en-US" altLang="ja-JP" sz="1800" dirty="0" err="1"/>
                        <a:t>sys_id</a:t>
                      </a:r>
                      <a:r>
                        <a:rPr kumimoji="1" lang="ja-JP" altLang="en-US" sz="1800" dirty="0"/>
                        <a:t>紐づけ表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04651647"/>
                  </a:ext>
                </a:extLst>
              </a:tr>
              <a:tr h="2592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000000"/>
                          </a:solidFill>
                          <a:effectLst/>
                          <a:uLnTx/>
                          <a:uFillTx/>
                          <a:latin typeface="メイリオ"/>
                          <a:ea typeface="メイリオ"/>
                          <a:cs typeface="+mn-cs"/>
                        </a:rPr>
                        <a:t>マスタ管理</a:t>
                      </a:r>
                      <a:endPar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800" dirty="0"/>
                        <a:t>製品モデル</a:t>
                      </a:r>
                      <a:r>
                        <a:rPr kumimoji="1" lang="en-US" altLang="ja-JP" sz="1800" dirty="0"/>
                        <a:t>_</a:t>
                      </a:r>
                      <a:r>
                        <a:rPr kumimoji="1" lang="en-US" altLang="ja-JP" sz="1800" dirty="0" err="1"/>
                        <a:t>sys_id</a:t>
                      </a:r>
                      <a:r>
                        <a:rPr kumimoji="1" lang="ja-JP" altLang="en-US" sz="1800" dirty="0"/>
                        <a:t>紐づけ表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7716738"/>
                  </a:ext>
                </a:extLst>
              </a:tr>
              <a:tr h="2592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000000"/>
                          </a:solidFill>
                          <a:effectLst/>
                          <a:uLnTx/>
                          <a:uFillTx/>
                          <a:latin typeface="メイリオ"/>
                          <a:ea typeface="メイリオ"/>
                          <a:cs typeface="+mn-cs"/>
                        </a:rPr>
                        <a:t>マスタ管理</a:t>
                      </a:r>
                      <a:endPar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800" dirty="0"/>
                        <a:t>サーバ名</a:t>
                      </a:r>
                      <a:r>
                        <a:rPr kumimoji="1" lang="en-US" altLang="ja-JP" sz="1800" dirty="0"/>
                        <a:t>_</a:t>
                      </a:r>
                      <a:r>
                        <a:rPr kumimoji="1" lang="en-US" altLang="ja-JP" sz="1800" dirty="0" err="1"/>
                        <a:t>sys_id</a:t>
                      </a:r>
                      <a:r>
                        <a:rPr kumimoji="1" lang="ja-JP" altLang="en-US" sz="1800" dirty="0"/>
                        <a:t>紐づけ表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0040178"/>
                  </a:ext>
                </a:extLst>
              </a:tr>
              <a:tr h="2592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rPr>
                        <a:t>マスタ管理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800" dirty="0"/>
                        <a:t>CI</a:t>
                      </a:r>
                      <a:r>
                        <a:rPr kumimoji="1" lang="ja-JP" altLang="en-US" sz="1800" dirty="0"/>
                        <a:t>リレーションシップタイプ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30790067"/>
                  </a:ext>
                </a:extLst>
              </a:tr>
            </a:tbl>
          </a:graphicData>
        </a:graphic>
      </p:graphicFrame>
      <p:sp>
        <p:nvSpPr>
          <p:cNvPr id="5" name="右中かっこ 4"/>
          <p:cNvSpPr/>
          <p:nvPr/>
        </p:nvSpPr>
        <p:spPr bwMode="auto">
          <a:xfrm>
            <a:off x="8371064" y="3212970"/>
            <a:ext cx="409432" cy="1080150"/>
          </a:xfrm>
          <a:prstGeom prst="rightBrace">
            <a:avLst/>
          </a:prstGeom>
          <a:solidFill>
            <a:schemeClr val="bg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rtlCol="0" anchor="ctr"/>
          <a:lstStyle/>
          <a:p>
            <a:pPr algn="ctr"/>
            <a:endParaRPr kumimoji="1" lang="ja-JP" altLang="en-US">
              <a:solidFill>
                <a:srgbClr val="FF0000"/>
              </a:solidFill>
            </a:endParaRPr>
          </a:p>
        </p:txBody>
      </p:sp>
      <p:sp>
        <p:nvSpPr>
          <p:cNvPr id="6" name="テキスト ボックス 5"/>
          <p:cNvSpPr txBox="1"/>
          <p:nvPr/>
        </p:nvSpPr>
        <p:spPr>
          <a:xfrm>
            <a:off x="8757625" y="3568379"/>
            <a:ext cx="2873695" cy="369332"/>
          </a:xfrm>
          <a:prstGeom prst="rect">
            <a:avLst/>
          </a:prstGeom>
          <a:noFill/>
        </p:spPr>
        <p:txBody>
          <a:bodyPr wrap="square" rtlCol="0">
            <a:spAutoFit/>
          </a:bodyPr>
          <a:lstStyle/>
          <a:p>
            <a:r>
              <a:rPr kumimoji="1" lang="en-US" altLang="ja-JP" dirty="0">
                <a:hlinkClick r:id="rId2" action="ppaction://hlinksldjump"/>
              </a:rPr>
              <a:t>3.1</a:t>
            </a:r>
            <a:r>
              <a:rPr kumimoji="1" lang="ja-JP" altLang="en-US" dirty="0">
                <a:hlinkClick r:id="rId2" action="ppaction://hlinksldjump"/>
              </a:rPr>
              <a:t> 連携情報管理</a:t>
            </a:r>
            <a:r>
              <a:rPr kumimoji="1" lang="ja-JP" altLang="en-US" dirty="0"/>
              <a:t>を参照</a:t>
            </a:r>
            <a:endParaRPr kumimoji="1" lang="en-US" altLang="ja-JP" dirty="0"/>
          </a:p>
        </p:txBody>
      </p:sp>
      <p:sp>
        <p:nvSpPr>
          <p:cNvPr id="7" name="右中かっこ 6"/>
          <p:cNvSpPr/>
          <p:nvPr/>
        </p:nvSpPr>
        <p:spPr bwMode="auto">
          <a:xfrm>
            <a:off x="8371064" y="4356671"/>
            <a:ext cx="409432" cy="2165269"/>
          </a:xfrm>
          <a:prstGeom prst="rightBrace">
            <a:avLst/>
          </a:prstGeom>
          <a:solidFill>
            <a:schemeClr val="bg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rtlCol="0" anchor="ctr"/>
          <a:lstStyle/>
          <a:p>
            <a:pPr algn="ctr"/>
            <a:endParaRPr kumimoji="1" lang="ja-JP" altLang="en-US">
              <a:solidFill>
                <a:srgbClr val="FF0000"/>
              </a:solidFill>
            </a:endParaRPr>
          </a:p>
        </p:txBody>
      </p:sp>
      <p:sp>
        <p:nvSpPr>
          <p:cNvPr id="9" name="テキスト ボックス 8"/>
          <p:cNvSpPr txBox="1"/>
          <p:nvPr/>
        </p:nvSpPr>
        <p:spPr>
          <a:xfrm>
            <a:off x="8823250" y="5254639"/>
            <a:ext cx="2873695" cy="369332"/>
          </a:xfrm>
          <a:prstGeom prst="rect">
            <a:avLst/>
          </a:prstGeom>
          <a:noFill/>
        </p:spPr>
        <p:txBody>
          <a:bodyPr wrap="square" rtlCol="0">
            <a:spAutoFit/>
          </a:bodyPr>
          <a:lstStyle/>
          <a:p>
            <a:r>
              <a:rPr kumimoji="1" lang="en-US" altLang="ja-JP" dirty="0">
                <a:hlinkClick r:id="rId3" action="ppaction://hlinksldjump"/>
              </a:rPr>
              <a:t>3.2</a:t>
            </a:r>
            <a:r>
              <a:rPr lang="ja-JP" altLang="en-US" dirty="0">
                <a:hlinkClick r:id="rId3" action="ppaction://hlinksldjump"/>
              </a:rPr>
              <a:t> マスタ管理</a:t>
            </a:r>
            <a:r>
              <a:rPr lang="ja-JP" altLang="en-US" dirty="0"/>
              <a:t>を参照</a:t>
            </a:r>
            <a:endParaRPr kumimoji="1" lang="ja-JP" altLang="en-US" dirty="0"/>
          </a:p>
        </p:txBody>
      </p:sp>
    </p:spTree>
    <p:extLst>
      <p:ext uri="{BB962C8B-B14F-4D97-AF65-F5344CB8AC3E}">
        <p14:creationId xmlns:p14="http://schemas.microsoft.com/office/powerpoint/2010/main" val="15773259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407210" y="2402894"/>
            <a:ext cx="5951261" cy="3291075"/>
          </a:xfrm>
          <a:prstGeom prst="rect">
            <a:avLst/>
          </a:prstGeom>
        </p:spPr>
      </p:pic>
      <p:sp>
        <p:nvSpPr>
          <p:cNvPr id="2" name="タイトル 1"/>
          <p:cNvSpPr>
            <a:spLocks noGrp="1"/>
          </p:cNvSpPr>
          <p:nvPr>
            <p:ph type="title"/>
          </p:nvPr>
        </p:nvSpPr>
        <p:spPr/>
        <p:txBody>
          <a:bodyPr>
            <a:normAutofit/>
          </a:bodyPr>
          <a:lstStyle/>
          <a:p>
            <a:r>
              <a:rPr lang="en-US" altLang="ja-JP" dirty="0">
                <a:latin typeface="+mn-ea"/>
              </a:rPr>
              <a:t>4.2</a:t>
            </a:r>
            <a:r>
              <a:rPr lang="ja-JP" altLang="en-US" dirty="0">
                <a:latin typeface="+mn-ea"/>
              </a:rPr>
              <a:t> メニュー定義・作成（</a:t>
            </a:r>
            <a:r>
              <a:rPr lang="en-US" altLang="ja-JP" dirty="0">
                <a:latin typeface="+mn-ea"/>
              </a:rPr>
              <a:t>1/3</a:t>
            </a:r>
            <a:r>
              <a:rPr lang="ja-JP" altLang="en-US" dirty="0">
                <a:latin typeface="+mn-ea"/>
              </a:rPr>
              <a:t>）</a:t>
            </a:r>
            <a:endParaRPr kumimoji="1" lang="ja-JP" altLang="en-US" dirty="0"/>
          </a:p>
        </p:txBody>
      </p:sp>
      <p:sp>
        <p:nvSpPr>
          <p:cNvPr id="3" name="コンテンツ プレースホルダー 2"/>
          <p:cNvSpPr>
            <a:spLocks noGrp="1"/>
          </p:cNvSpPr>
          <p:nvPr>
            <p:ph sz="quarter" idx="10"/>
          </p:nvPr>
        </p:nvSpPr>
        <p:spPr>
          <a:xfrm>
            <a:off x="239351" y="721947"/>
            <a:ext cx="11713300" cy="2067375"/>
          </a:xfrm>
        </p:spPr>
        <p:txBody>
          <a:bodyPr>
            <a:noAutofit/>
          </a:bodyPr>
          <a:lstStyle/>
          <a:p>
            <a:r>
              <a:rPr lang="ja-JP" altLang="en-US" dirty="0"/>
              <a:t>メニュー作成をします。</a:t>
            </a:r>
            <a:endParaRPr lang="en-US" altLang="ja-JP" dirty="0"/>
          </a:p>
          <a:p>
            <a:pPr lvl="1"/>
            <a:r>
              <a:rPr lang="ja-JP" altLang="en-US" dirty="0"/>
              <a:t>必須項目があります。詳細は次ページへ</a:t>
            </a:r>
            <a:endParaRPr lang="en-US" altLang="ja-JP" dirty="0"/>
          </a:p>
          <a:p>
            <a:pPr lvl="1"/>
            <a:r>
              <a:rPr lang="ja-JP" altLang="en-US" dirty="0"/>
              <a:t>クラスを利用する場合「</a:t>
            </a:r>
            <a:r>
              <a:rPr lang="en-US" altLang="ja-JP" dirty="0">
                <a:hlinkClick r:id="rId3" action="ppaction://hlinksldjump"/>
              </a:rPr>
              <a:t>6.2</a:t>
            </a:r>
            <a:r>
              <a:rPr lang="ja-JP" altLang="en-US" dirty="0">
                <a:hlinkClick r:id="rId3" action="ppaction://hlinksldjump"/>
              </a:rPr>
              <a:t> 項目名に「クラス」を利用する場合</a:t>
            </a:r>
            <a:r>
              <a:rPr lang="ja-JP" altLang="en-US" dirty="0"/>
              <a:t>」を参照</a:t>
            </a:r>
            <a:endParaRPr lang="en-US" altLang="ja-JP" dirty="0"/>
          </a:p>
          <a:p>
            <a:pPr lvl="1"/>
            <a:r>
              <a:rPr lang="ja-JP" altLang="en-US" sz="1600" dirty="0">
                <a:latin typeface="+mn-ea"/>
              </a:rPr>
              <a:t>メニュー作成方法の詳細は下記資料を参照</a:t>
            </a:r>
            <a:br>
              <a:rPr lang="en-US" altLang="ja-JP" sz="1600" dirty="0">
                <a:latin typeface="+mn-ea"/>
              </a:rPr>
            </a:br>
            <a:r>
              <a:rPr lang="en-US" altLang="ja-JP" sz="1600" dirty="0" err="1">
                <a:latin typeface="+mn-ea"/>
                <a:hlinkClick r:id="rId4"/>
              </a:rPr>
              <a:t>Exastro</a:t>
            </a:r>
            <a:r>
              <a:rPr lang="en-US" altLang="ja-JP" sz="1600" dirty="0">
                <a:latin typeface="+mn-ea"/>
                <a:hlinkClick r:id="rId4"/>
              </a:rPr>
              <a:t>-ITA_</a:t>
            </a:r>
            <a:r>
              <a:rPr lang="ja-JP" altLang="en-US" sz="1600" dirty="0">
                <a:latin typeface="+mn-ea"/>
                <a:hlinkClick r:id="rId4"/>
              </a:rPr>
              <a:t>利用手順マニュアル</a:t>
            </a:r>
            <a:r>
              <a:rPr lang="en-US" altLang="ja-JP" sz="1600" dirty="0">
                <a:latin typeface="+mn-ea"/>
                <a:hlinkClick r:id="rId4"/>
              </a:rPr>
              <a:t>_</a:t>
            </a:r>
            <a:r>
              <a:rPr lang="ja-JP" altLang="en-US" sz="1600" dirty="0">
                <a:latin typeface="+mn-ea"/>
                <a:hlinkClick r:id="rId4"/>
              </a:rPr>
              <a:t>メニュー作成機能</a:t>
            </a:r>
            <a:r>
              <a:rPr lang="en-US" altLang="ja-JP" sz="1600" dirty="0">
                <a:latin typeface="+mn-ea"/>
                <a:hlinkClick r:id="rId4"/>
              </a:rPr>
              <a:t>.pdf</a:t>
            </a:r>
            <a:endParaRPr lang="en-US" altLang="ja-JP" sz="1600" dirty="0">
              <a:latin typeface="+mn-ea"/>
            </a:endParaRPr>
          </a:p>
        </p:txBody>
      </p:sp>
      <p:sp>
        <p:nvSpPr>
          <p:cNvPr id="12" name="テキスト ボックス 11"/>
          <p:cNvSpPr txBox="1"/>
          <p:nvPr/>
        </p:nvSpPr>
        <p:spPr>
          <a:xfrm>
            <a:off x="407210" y="2229215"/>
            <a:ext cx="1656230" cy="230832"/>
          </a:xfrm>
          <a:prstGeom prst="rect">
            <a:avLst/>
          </a:prstGeom>
          <a:noFill/>
        </p:spPr>
        <p:txBody>
          <a:bodyPr wrap="square" rtlCol="0">
            <a:spAutoFit/>
          </a:bodyPr>
          <a:lstStyle/>
          <a:p>
            <a:r>
              <a:rPr lang="ja-JP" altLang="en-US" sz="900" dirty="0"/>
              <a:t>メニュー定義・作成</a:t>
            </a:r>
            <a:endParaRPr kumimoji="1" lang="ja-JP" altLang="en-US" sz="900" dirty="0"/>
          </a:p>
        </p:txBody>
      </p:sp>
      <p:sp>
        <p:nvSpPr>
          <p:cNvPr id="11" name="正方形/長方形 10"/>
          <p:cNvSpPr/>
          <p:nvPr/>
        </p:nvSpPr>
        <p:spPr bwMode="auto">
          <a:xfrm>
            <a:off x="1130605" y="5532413"/>
            <a:ext cx="491354" cy="163298"/>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pic>
        <p:nvPicPr>
          <p:cNvPr id="6" name="図 5"/>
          <p:cNvPicPr>
            <a:picLocks noChangeAspect="1"/>
          </p:cNvPicPr>
          <p:nvPr/>
        </p:nvPicPr>
        <p:blipFill>
          <a:blip r:embed="rId5"/>
          <a:stretch>
            <a:fillRect/>
          </a:stretch>
        </p:blipFill>
        <p:spPr>
          <a:xfrm>
            <a:off x="6637674" y="2402894"/>
            <a:ext cx="3894428" cy="2027436"/>
          </a:xfrm>
          <a:prstGeom prst="rect">
            <a:avLst/>
          </a:prstGeom>
        </p:spPr>
      </p:pic>
      <p:cxnSp>
        <p:nvCxnSpPr>
          <p:cNvPr id="9" name="直線矢印コネクタ 8"/>
          <p:cNvCxnSpPr>
            <a:stCxn id="19" idx="3"/>
            <a:endCxn id="6" idx="1"/>
          </p:cNvCxnSpPr>
          <p:nvPr/>
        </p:nvCxnSpPr>
        <p:spPr bwMode="auto">
          <a:xfrm flipV="1">
            <a:off x="5720519" y="3416612"/>
            <a:ext cx="917155" cy="930354"/>
          </a:xfrm>
          <a:prstGeom prst="straightConnector1">
            <a:avLst/>
          </a:prstGeom>
          <a:solidFill>
            <a:schemeClr val="bg1"/>
          </a:solidFill>
          <a:ln w="222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9" name="正方形/長方形 18"/>
          <p:cNvSpPr/>
          <p:nvPr/>
        </p:nvSpPr>
        <p:spPr bwMode="auto">
          <a:xfrm>
            <a:off x="5093408" y="4250747"/>
            <a:ext cx="627111" cy="192438"/>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0" name="正方形/長方形 19"/>
          <p:cNvSpPr/>
          <p:nvPr/>
        </p:nvSpPr>
        <p:spPr bwMode="auto">
          <a:xfrm>
            <a:off x="9587003" y="4252323"/>
            <a:ext cx="555101" cy="205337"/>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grpSp>
        <p:nvGrpSpPr>
          <p:cNvPr id="21" name="グループ化 20"/>
          <p:cNvGrpSpPr/>
          <p:nvPr/>
        </p:nvGrpSpPr>
        <p:grpSpPr>
          <a:xfrm>
            <a:off x="354106" y="6008091"/>
            <a:ext cx="1114306" cy="380132"/>
            <a:chOff x="419520" y="4643499"/>
            <a:chExt cx="1282134" cy="437384"/>
          </a:xfrm>
          <a:effectLst>
            <a:outerShdw blurRad="25400" dist="25400" dir="5400000" algn="t" rotWithShape="0">
              <a:prstClr val="black">
                <a:alpha val="53000"/>
              </a:prstClr>
            </a:outerShdw>
          </a:effectLst>
        </p:grpSpPr>
        <p:sp>
          <p:nvSpPr>
            <p:cNvPr id="22" name="フリーフォーム 21"/>
            <p:cNvSpPr/>
            <p:nvPr/>
          </p:nvSpPr>
          <p:spPr bwMode="auto">
            <a:xfrm>
              <a:off x="419520" y="4643499"/>
              <a:ext cx="1282134" cy="437384"/>
            </a:xfrm>
            <a:custGeom>
              <a:avLst/>
              <a:gdLst>
                <a:gd name="connsiteX0" fmla="*/ 218692 w 1282134"/>
                <a:gd name="connsiteY0" fmla="*/ 0 h 437384"/>
                <a:gd name="connsiteX1" fmla="*/ 756435 w 1282134"/>
                <a:gd name="connsiteY1" fmla="*/ 0 h 437384"/>
                <a:gd name="connsiteX2" fmla="*/ 957941 w 1282134"/>
                <a:gd name="connsiteY2" fmla="*/ 133568 h 437384"/>
                <a:gd name="connsiteX3" fmla="*/ 962491 w 1282134"/>
                <a:gd name="connsiteY3" fmla="*/ 156105 h 437384"/>
                <a:gd name="connsiteX4" fmla="*/ 1040020 w 1282134"/>
                <a:gd name="connsiteY4" fmla="*/ 156105 h 437384"/>
                <a:gd name="connsiteX5" fmla="*/ 998593 w 1282134"/>
                <a:gd name="connsiteY5" fmla="*/ 120102 h 437384"/>
                <a:gd name="connsiteX6" fmla="*/ 991631 w 1282134"/>
                <a:gd name="connsiteY6" fmla="*/ 35586 h 437384"/>
                <a:gd name="connsiteX7" fmla="*/ 1031204 w 1282134"/>
                <a:gd name="connsiteY7" fmla="*/ 14495 h 437384"/>
                <a:gd name="connsiteX8" fmla="*/ 1073661 w 1282134"/>
                <a:gd name="connsiteY8" fmla="*/ 28413 h 437384"/>
                <a:gd name="connsiteX9" fmla="*/ 1277634 w 1282134"/>
                <a:gd name="connsiteY9" fmla="*/ 205683 h 437384"/>
                <a:gd name="connsiteX10" fmla="*/ 1282132 w 1282134"/>
                <a:gd name="connsiteY10" fmla="*/ 216068 h 437384"/>
                <a:gd name="connsiteX11" fmla="*/ 1277634 w 1282134"/>
                <a:gd name="connsiteY11" fmla="*/ 225185 h 437384"/>
                <a:gd name="connsiteX12" fmla="*/ 1073661 w 1282134"/>
                <a:gd name="connsiteY12" fmla="*/ 402456 h 437384"/>
                <a:gd name="connsiteX13" fmla="*/ 991631 w 1282134"/>
                <a:gd name="connsiteY13" fmla="*/ 395283 h 437384"/>
                <a:gd name="connsiteX14" fmla="*/ 998593 w 1282134"/>
                <a:gd name="connsiteY14" fmla="*/ 310767 h 437384"/>
                <a:gd name="connsiteX15" fmla="*/ 1038531 w 1282134"/>
                <a:gd name="connsiteY15" fmla="*/ 276058 h 437384"/>
                <a:gd name="connsiteX16" fmla="*/ 963545 w 1282134"/>
                <a:gd name="connsiteY16" fmla="*/ 276058 h 437384"/>
                <a:gd name="connsiteX17" fmla="*/ 957941 w 1282134"/>
                <a:gd name="connsiteY17" fmla="*/ 303817 h 437384"/>
                <a:gd name="connsiteX18" fmla="*/ 756435 w 1282134"/>
                <a:gd name="connsiteY18" fmla="*/ 437384 h 437384"/>
                <a:gd name="connsiteX19" fmla="*/ 218692 w 1282134"/>
                <a:gd name="connsiteY19" fmla="*/ 437384 h 437384"/>
                <a:gd name="connsiteX20" fmla="*/ 0 w 1282134"/>
                <a:gd name="connsiteY20" fmla="*/ 218692 h 437384"/>
                <a:gd name="connsiteX21" fmla="*/ 218692 w 1282134"/>
                <a:gd name="connsiteY21" fmla="*/ 0 h 4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2134" h="437384">
                  <a:moveTo>
                    <a:pt x="218692" y="0"/>
                  </a:moveTo>
                  <a:lnTo>
                    <a:pt x="756435" y="0"/>
                  </a:lnTo>
                  <a:cubicBezTo>
                    <a:pt x="847020" y="0"/>
                    <a:pt x="924742" y="55076"/>
                    <a:pt x="957941" y="133568"/>
                  </a:cubicBezTo>
                  <a:lnTo>
                    <a:pt x="962491" y="156105"/>
                  </a:lnTo>
                  <a:lnTo>
                    <a:pt x="1040020" y="156105"/>
                  </a:lnTo>
                  <a:lnTo>
                    <a:pt x="998593" y="120102"/>
                  </a:lnTo>
                  <a:cubicBezTo>
                    <a:pt x="974018" y="98743"/>
                    <a:pt x="970902" y="60905"/>
                    <a:pt x="991631" y="35586"/>
                  </a:cubicBezTo>
                  <a:cubicBezTo>
                    <a:pt x="1001996" y="22926"/>
                    <a:pt x="1016360" y="15793"/>
                    <a:pt x="1031204" y="14495"/>
                  </a:cubicBezTo>
                  <a:cubicBezTo>
                    <a:pt x="1046049" y="13197"/>
                    <a:pt x="1061374" y="17734"/>
                    <a:pt x="1073661" y="28413"/>
                  </a:cubicBezTo>
                  <a:lnTo>
                    <a:pt x="1277634" y="205683"/>
                  </a:lnTo>
                  <a:cubicBezTo>
                    <a:pt x="1277506" y="206145"/>
                    <a:pt x="1282260" y="210577"/>
                    <a:pt x="1282132" y="216068"/>
                  </a:cubicBezTo>
                  <a:cubicBezTo>
                    <a:pt x="1282004" y="221559"/>
                    <a:pt x="1277506" y="225234"/>
                    <a:pt x="1277634" y="225185"/>
                  </a:cubicBezTo>
                  <a:lnTo>
                    <a:pt x="1073661" y="402456"/>
                  </a:lnTo>
                  <a:cubicBezTo>
                    <a:pt x="1049087" y="423814"/>
                    <a:pt x="1012360" y="420602"/>
                    <a:pt x="991631" y="395283"/>
                  </a:cubicBezTo>
                  <a:cubicBezTo>
                    <a:pt x="970902" y="369964"/>
                    <a:pt x="974018" y="332126"/>
                    <a:pt x="998593" y="310767"/>
                  </a:cubicBezTo>
                  <a:lnTo>
                    <a:pt x="1038531" y="276058"/>
                  </a:lnTo>
                  <a:lnTo>
                    <a:pt x="963545" y="276058"/>
                  </a:lnTo>
                  <a:lnTo>
                    <a:pt x="957941" y="303817"/>
                  </a:lnTo>
                  <a:cubicBezTo>
                    <a:pt x="924742" y="382309"/>
                    <a:pt x="847020" y="437384"/>
                    <a:pt x="756435" y="437384"/>
                  </a:cubicBezTo>
                  <a:lnTo>
                    <a:pt x="218692" y="437384"/>
                  </a:lnTo>
                  <a:cubicBezTo>
                    <a:pt x="97912" y="437384"/>
                    <a:pt x="0" y="339472"/>
                    <a:pt x="0" y="218692"/>
                  </a:cubicBezTo>
                  <a:cubicBezTo>
                    <a:pt x="0" y="97912"/>
                    <a:pt x="97912" y="0"/>
                    <a:pt x="218692" y="0"/>
                  </a:cubicBezTo>
                  <a:close/>
                </a:path>
              </a:pathLst>
            </a:custGeom>
            <a:solidFill>
              <a:schemeClr val="accent1">
                <a:lumMod val="60000"/>
                <a:lumOff val="40000"/>
              </a:schemeClr>
            </a:solidFill>
            <a:ln>
              <a:noFill/>
            </a:ln>
            <a:effectLst/>
            <a:scene3d>
              <a:camera prst="orthographicFront"/>
              <a:lightRig rig="threePt" dir="t"/>
            </a:scene3d>
            <a:sp3d>
              <a:bevelT w="38100" h="317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23" name="テキスト ボックス 22"/>
            <p:cNvSpPr txBox="1"/>
            <p:nvPr/>
          </p:nvSpPr>
          <p:spPr>
            <a:xfrm>
              <a:off x="514693" y="4758763"/>
              <a:ext cx="790175" cy="200343"/>
            </a:xfrm>
            <a:custGeom>
              <a:avLst/>
              <a:gdLst/>
              <a:ahLst/>
              <a:cxnLst/>
              <a:rect l="l" t="t" r="r" b="b"/>
              <a:pathLst>
                <a:path w="790175" h="200343">
                  <a:moveTo>
                    <a:pt x="38171" y="34199"/>
                  </a:moveTo>
                  <a:cubicBezTo>
                    <a:pt x="38171" y="56232"/>
                    <a:pt x="38171" y="78266"/>
                    <a:pt x="38171" y="100299"/>
                  </a:cubicBezTo>
                  <a:cubicBezTo>
                    <a:pt x="41584" y="100299"/>
                    <a:pt x="44998" y="100299"/>
                    <a:pt x="48411" y="100299"/>
                  </a:cubicBezTo>
                  <a:cubicBezTo>
                    <a:pt x="67652" y="100299"/>
                    <a:pt x="80395" y="97386"/>
                    <a:pt x="86640" y="91558"/>
                  </a:cubicBezTo>
                  <a:cubicBezTo>
                    <a:pt x="92885" y="85731"/>
                    <a:pt x="96008" y="76777"/>
                    <a:pt x="96008" y="64697"/>
                  </a:cubicBezTo>
                  <a:cubicBezTo>
                    <a:pt x="96008" y="54744"/>
                    <a:pt x="93002" y="47172"/>
                    <a:pt x="86989" y="41983"/>
                  </a:cubicBezTo>
                  <a:cubicBezTo>
                    <a:pt x="80976" y="36794"/>
                    <a:pt x="69087" y="34199"/>
                    <a:pt x="51321" y="34199"/>
                  </a:cubicBezTo>
                  <a:cubicBezTo>
                    <a:pt x="46937" y="34199"/>
                    <a:pt x="42554" y="34199"/>
                    <a:pt x="38171" y="34199"/>
                  </a:cubicBezTo>
                  <a:close/>
                  <a:moveTo>
                    <a:pt x="233600" y="30371"/>
                  </a:moveTo>
                  <a:cubicBezTo>
                    <a:pt x="219713" y="30371"/>
                    <a:pt x="208657" y="36453"/>
                    <a:pt x="200434" y="48619"/>
                  </a:cubicBezTo>
                  <a:cubicBezTo>
                    <a:pt x="192210" y="60784"/>
                    <a:pt x="188098" y="78011"/>
                    <a:pt x="188098" y="100299"/>
                  </a:cubicBezTo>
                  <a:cubicBezTo>
                    <a:pt x="188098" y="122503"/>
                    <a:pt x="192210" y="139666"/>
                    <a:pt x="200434" y="151789"/>
                  </a:cubicBezTo>
                  <a:cubicBezTo>
                    <a:pt x="208657" y="163911"/>
                    <a:pt x="219713" y="169973"/>
                    <a:pt x="233600" y="169973"/>
                  </a:cubicBezTo>
                  <a:cubicBezTo>
                    <a:pt x="247410" y="169973"/>
                    <a:pt x="258426" y="163869"/>
                    <a:pt x="266650" y="151661"/>
                  </a:cubicBezTo>
                  <a:cubicBezTo>
                    <a:pt x="274874" y="139453"/>
                    <a:pt x="278986" y="122290"/>
                    <a:pt x="278986" y="100172"/>
                  </a:cubicBezTo>
                  <a:cubicBezTo>
                    <a:pt x="278986" y="77968"/>
                    <a:pt x="274893" y="60784"/>
                    <a:pt x="266708" y="48619"/>
                  </a:cubicBezTo>
                  <a:cubicBezTo>
                    <a:pt x="258523" y="36453"/>
                    <a:pt x="247487" y="30371"/>
                    <a:pt x="233600" y="30371"/>
                  </a:cubicBezTo>
                  <a:close/>
                  <a:moveTo>
                    <a:pt x="636562" y="3956"/>
                  </a:moveTo>
                  <a:cubicBezTo>
                    <a:pt x="687767" y="3956"/>
                    <a:pt x="738971" y="3956"/>
                    <a:pt x="790175" y="3956"/>
                  </a:cubicBezTo>
                  <a:cubicBezTo>
                    <a:pt x="790175" y="14590"/>
                    <a:pt x="790175" y="25224"/>
                    <a:pt x="790175" y="35858"/>
                  </a:cubicBezTo>
                  <a:cubicBezTo>
                    <a:pt x="770974" y="35858"/>
                    <a:pt x="751772" y="35858"/>
                    <a:pt x="732570" y="35858"/>
                  </a:cubicBezTo>
                  <a:cubicBezTo>
                    <a:pt x="732570" y="89325"/>
                    <a:pt x="732570" y="142792"/>
                    <a:pt x="732570" y="196260"/>
                  </a:cubicBezTo>
                  <a:cubicBezTo>
                    <a:pt x="719769" y="196260"/>
                    <a:pt x="706968" y="196260"/>
                    <a:pt x="694167" y="196260"/>
                  </a:cubicBezTo>
                  <a:cubicBezTo>
                    <a:pt x="694167" y="142792"/>
                    <a:pt x="694167" y="89325"/>
                    <a:pt x="694167" y="35858"/>
                  </a:cubicBezTo>
                  <a:cubicBezTo>
                    <a:pt x="674966" y="35858"/>
                    <a:pt x="655764" y="35858"/>
                    <a:pt x="636562" y="35858"/>
                  </a:cubicBezTo>
                  <a:cubicBezTo>
                    <a:pt x="636562" y="25224"/>
                    <a:pt x="636562" y="14590"/>
                    <a:pt x="636562" y="3956"/>
                  </a:cubicBezTo>
                  <a:close/>
                  <a:moveTo>
                    <a:pt x="466735" y="3956"/>
                  </a:moveTo>
                  <a:cubicBezTo>
                    <a:pt x="482251" y="3956"/>
                    <a:pt x="497768" y="3956"/>
                    <a:pt x="513284" y="3956"/>
                  </a:cubicBezTo>
                  <a:cubicBezTo>
                    <a:pt x="536326" y="45386"/>
                    <a:pt x="559368" y="86816"/>
                    <a:pt x="582410" y="128245"/>
                  </a:cubicBezTo>
                  <a:cubicBezTo>
                    <a:pt x="582410" y="86816"/>
                    <a:pt x="582410" y="45386"/>
                    <a:pt x="582410" y="3956"/>
                  </a:cubicBezTo>
                  <a:cubicBezTo>
                    <a:pt x="594280" y="3956"/>
                    <a:pt x="606150" y="3956"/>
                    <a:pt x="618020" y="3956"/>
                  </a:cubicBezTo>
                  <a:cubicBezTo>
                    <a:pt x="618020" y="68057"/>
                    <a:pt x="618020" y="132159"/>
                    <a:pt x="618020" y="196260"/>
                  </a:cubicBezTo>
                  <a:cubicBezTo>
                    <a:pt x="605685" y="196260"/>
                    <a:pt x="593349" y="196260"/>
                    <a:pt x="581013" y="196260"/>
                  </a:cubicBezTo>
                  <a:cubicBezTo>
                    <a:pt x="554791" y="149258"/>
                    <a:pt x="528568" y="102256"/>
                    <a:pt x="502345" y="55254"/>
                  </a:cubicBezTo>
                  <a:cubicBezTo>
                    <a:pt x="502345" y="102256"/>
                    <a:pt x="502345" y="149258"/>
                    <a:pt x="502345" y="196260"/>
                  </a:cubicBezTo>
                  <a:cubicBezTo>
                    <a:pt x="490475" y="196260"/>
                    <a:pt x="478605" y="196260"/>
                    <a:pt x="466735" y="196260"/>
                  </a:cubicBezTo>
                  <a:cubicBezTo>
                    <a:pt x="466735" y="132159"/>
                    <a:pt x="466735" y="68057"/>
                    <a:pt x="466735" y="3956"/>
                  </a:cubicBezTo>
                  <a:close/>
                  <a:moveTo>
                    <a:pt x="339539" y="3956"/>
                  </a:moveTo>
                  <a:cubicBezTo>
                    <a:pt x="371425" y="3956"/>
                    <a:pt x="403311" y="3956"/>
                    <a:pt x="435198" y="3956"/>
                  </a:cubicBezTo>
                  <a:cubicBezTo>
                    <a:pt x="435198" y="13527"/>
                    <a:pt x="435198" y="23097"/>
                    <a:pt x="435198" y="32668"/>
                  </a:cubicBezTo>
                  <a:cubicBezTo>
                    <a:pt x="425655" y="32668"/>
                    <a:pt x="416112" y="32668"/>
                    <a:pt x="406570" y="32668"/>
                  </a:cubicBezTo>
                  <a:cubicBezTo>
                    <a:pt x="406570" y="77628"/>
                    <a:pt x="406570" y="122588"/>
                    <a:pt x="406570" y="167548"/>
                  </a:cubicBezTo>
                  <a:cubicBezTo>
                    <a:pt x="416112" y="167548"/>
                    <a:pt x="425655" y="167548"/>
                    <a:pt x="435198" y="167548"/>
                  </a:cubicBezTo>
                  <a:cubicBezTo>
                    <a:pt x="435198" y="177119"/>
                    <a:pt x="435198" y="186689"/>
                    <a:pt x="435198" y="196260"/>
                  </a:cubicBezTo>
                  <a:cubicBezTo>
                    <a:pt x="403311" y="196260"/>
                    <a:pt x="371425" y="196260"/>
                    <a:pt x="339539" y="196260"/>
                  </a:cubicBezTo>
                  <a:cubicBezTo>
                    <a:pt x="339539" y="186689"/>
                    <a:pt x="339539" y="177119"/>
                    <a:pt x="339539" y="167548"/>
                  </a:cubicBezTo>
                  <a:cubicBezTo>
                    <a:pt x="349081" y="167548"/>
                    <a:pt x="358624" y="167548"/>
                    <a:pt x="368166" y="167548"/>
                  </a:cubicBezTo>
                  <a:cubicBezTo>
                    <a:pt x="368166" y="122588"/>
                    <a:pt x="368166" y="77628"/>
                    <a:pt x="368166" y="32668"/>
                  </a:cubicBezTo>
                  <a:cubicBezTo>
                    <a:pt x="358624" y="32668"/>
                    <a:pt x="349081" y="32668"/>
                    <a:pt x="339539" y="32668"/>
                  </a:cubicBezTo>
                  <a:cubicBezTo>
                    <a:pt x="339539" y="23097"/>
                    <a:pt x="339539" y="13527"/>
                    <a:pt x="339539" y="3956"/>
                  </a:cubicBezTo>
                  <a:close/>
                  <a:moveTo>
                    <a:pt x="0" y="3956"/>
                  </a:moveTo>
                  <a:cubicBezTo>
                    <a:pt x="22111" y="3956"/>
                    <a:pt x="44222" y="3956"/>
                    <a:pt x="66333" y="3956"/>
                  </a:cubicBezTo>
                  <a:cubicBezTo>
                    <a:pt x="89064" y="3956"/>
                    <a:pt x="106326" y="9039"/>
                    <a:pt x="118119" y="19205"/>
                  </a:cubicBezTo>
                  <a:cubicBezTo>
                    <a:pt x="129911" y="29371"/>
                    <a:pt x="135808" y="44237"/>
                    <a:pt x="135808" y="63804"/>
                  </a:cubicBezTo>
                  <a:cubicBezTo>
                    <a:pt x="135808" y="84221"/>
                    <a:pt x="129291" y="100491"/>
                    <a:pt x="116257" y="112613"/>
                  </a:cubicBezTo>
                  <a:cubicBezTo>
                    <a:pt x="103223" y="124736"/>
                    <a:pt x="86233" y="130797"/>
                    <a:pt x="65285" y="130797"/>
                  </a:cubicBezTo>
                  <a:cubicBezTo>
                    <a:pt x="56325" y="130797"/>
                    <a:pt x="47364" y="130797"/>
                    <a:pt x="38403" y="130797"/>
                  </a:cubicBezTo>
                  <a:cubicBezTo>
                    <a:pt x="38403" y="152618"/>
                    <a:pt x="38403" y="174439"/>
                    <a:pt x="38403" y="196260"/>
                  </a:cubicBezTo>
                  <a:cubicBezTo>
                    <a:pt x="25602" y="196260"/>
                    <a:pt x="12801" y="196260"/>
                    <a:pt x="0" y="196260"/>
                  </a:cubicBezTo>
                  <a:cubicBezTo>
                    <a:pt x="0" y="132159"/>
                    <a:pt x="0" y="68057"/>
                    <a:pt x="0" y="3956"/>
                  </a:cubicBezTo>
                  <a:close/>
                  <a:moveTo>
                    <a:pt x="233484" y="0"/>
                  </a:moveTo>
                  <a:cubicBezTo>
                    <a:pt x="260250" y="0"/>
                    <a:pt x="281255" y="8933"/>
                    <a:pt x="296500" y="26798"/>
                  </a:cubicBezTo>
                  <a:cubicBezTo>
                    <a:pt x="311745" y="44663"/>
                    <a:pt x="319367" y="69163"/>
                    <a:pt x="319367" y="100299"/>
                  </a:cubicBezTo>
                  <a:cubicBezTo>
                    <a:pt x="319367" y="131180"/>
                    <a:pt x="311784" y="155574"/>
                    <a:pt x="296616" y="173482"/>
                  </a:cubicBezTo>
                  <a:cubicBezTo>
                    <a:pt x="281449" y="191389"/>
                    <a:pt x="260405" y="200343"/>
                    <a:pt x="233484" y="200343"/>
                  </a:cubicBezTo>
                  <a:cubicBezTo>
                    <a:pt x="206796" y="200343"/>
                    <a:pt x="185829" y="191432"/>
                    <a:pt x="170584" y="173610"/>
                  </a:cubicBezTo>
                  <a:cubicBezTo>
                    <a:pt x="155339" y="155787"/>
                    <a:pt x="147717" y="131350"/>
                    <a:pt x="147717" y="100299"/>
                  </a:cubicBezTo>
                  <a:cubicBezTo>
                    <a:pt x="147717" y="69078"/>
                    <a:pt x="155300" y="44556"/>
                    <a:pt x="170468" y="26734"/>
                  </a:cubicBezTo>
                  <a:cubicBezTo>
                    <a:pt x="185635" y="8911"/>
                    <a:pt x="206640" y="0"/>
                    <a:pt x="2334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lumMod val="90000"/>
                      <a:lumOff val="10000"/>
                      <a:alpha val="84000"/>
                    </a:schemeClr>
                  </a:glow>
                </a:effectLst>
              </a:endParaRPr>
            </a:p>
          </p:txBody>
        </p:sp>
      </p:grpSp>
      <p:sp>
        <p:nvSpPr>
          <p:cNvPr id="24" name="テキスト ボックス 23"/>
          <p:cNvSpPr txBox="1"/>
          <p:nvPr/>
        </p:nvSpPr>
        <p:spPr>
          <a:xfrm>
            <a:off x="1507290" y="5840613"/>
            <a:ext cx="10536969" cy="715089"/>
          </a:xfrm>
          <a:prstGeom prst="roundRect">
            <a:avLst/>
          </a:prstGeom>
          <a:solidFill>
            <a:schemeClr val="accent1">
              <a:lumMod val="20000"/>
              <a:lumOff val="80000"/>
            </a:schemeClr>
          </a:solidFill>
          <a:ln w="25400">
            <a:solidFill>
              <a:schemeClr val="accent1">
                <a:lumMod val="40000"/>
                <a:lumOff val="60000"/>
              </a:schemeClr>
            </a:solidFill>
          </a:ln>
        </p:spPr>
        <p:txBody>
          <a:bodyPr wrap="square" rtlCol="0">
            <a:spAutoFit/>
          </a:bodyPr>
          <a:lstStyle/>
          <a:p>
            <a:r>
              <a:rPr lang="ja-JP" altLang="en-US" dirty="0">
                <a:latin typeface="+mn-ea"/>
              </a:rPr>
              <a:t>「作成対象」</a:t>
            </a:r>
            <a:r>
              <a:rPr lang="en-US" altLang="ja-JP" dirty="0">
                <a:latin typeface="+mn-ea"/>
              </a:rPr>
              <a:t>…</a:t>
            </a:r>
            <a:r>
              <a:rPr lang="ja-JP" altLang="en-US" dirty="0">
                <a:latin typeface="+mn-ea"/>
              </a:rPr>
              <a:t> パラメータシート</a:t>
            </a:r>
            <a:r>
              <a:rPr lang="en-US" altLang="ja-JP" dirty="0">
                <a:latin typeface="+mn-ea"/>
              </a:rPr>
              <a:t>(</a:t>
            </a:r>
            <a:r>
              <a:rPr lang="ja-JP" altLang="en-US" dirty="0">
                <a:latin typeface="+mn-ea"/>
              </a:rPr>
              <a:t>ホスト</a:t>
            </a:r>
            <a:r>
              <a:rPr lang="en-US" altLang="ja-JP" dirty="0">
                <a:latin typeface="+mn-ea"/>
              </a:rPr>
              <a:t>/</a:t>
            </a:r>
            <a:r>
              <a:rPr lang="ja-JP" altLang="en-US" dirty="0">
                <a:latin typeface="+mn-ea"/>
              </a:rPr>
              <a:t>オペレーションあり</a:t>
            </a:r>
            <a:r>
              <a:rPr lang="en-US" altLang="ja-JP" dirty="0">
                <a:latin typeface="+mn-ea"/>
              </a:rPr>
              <a:t>)</a:t>
            </a:r>
            <a:r>
              <a:rPr lang="ja-JP" altLang="en-US" dirty="0">
                <a:latin typeface="+mn-ea"/>
              </a:rPr>
              <a:t>に固定</a:t>
            </a:r>
            <a:endParaRPr lang="en-US" altLang="ja-JP" dirty="0">
              <a:latin typeface="+mn-ea"/>
            </a:endParaRPr>
          </a:p>
          <a:p>
            <a:r>
              <a:rPr lang="ja-JP" altLang="en-US" dirty="0">
                <a:latin typeface="+mn-ea"/>
              </a:rPr>
              <a:t>「入力用」</a:t>
            </a:r>
            <a:r>
              <a:rPr lang="en-US" altLang="ja-JP" dirty="0">
                <a:latin typeface="+mn-ea"/>
              </a:rPr>
              <a:t>…</a:t>
            </a:r>
            <a:r>
              <a:rPr lang="ja-JP" altLang="en-US" dirty="0">
                <a:latin typeface="+mn-ea"/>
              </a:rPr>
              <a:t> 「サーバ」などわかりやすいグループを指定</a:t>
            </a:r>
            <a:endParaRPr lang="en-US" altLang="ja-JP" sz="1600" dirty="0">
              <a:latin typeface="+mn-ea"/>
            </a:endParaRPr>
          </a:p>
        </p:txBody>
      </p:sp>
      <p:sp>
        <p:nvSpPr>
          <p:cNvPr id="26" name="コンテンツ プレースホルダー 2"/>
          <p:cNvSpPr txBox="1">
            <a:spLocks/>
          </p:cNvSpPr>
          <p:nvPr/>
        </p:nvSpPr>
        <p:spPr bwMode="gray">
          <a:xfrm>
            <a:off x="6600069" y="4492807"/>
            <a:ext cx="5591931" cy="635858"/>
          </a:xfrm>
          <a:prstGeom prst="rect">
            <a:avLst/>
          </a:prstGeom>
        </p:spPr>
        <p:txBody>
          <a:bodyPr vert="horz" lIns="91440" tIns="45720" rIns="91440" bIns="45720" rtlCol="0">
            <a:noAutofit/>
          </a:bodyPr>
          <a:lst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lang="ja-JP" altLang="en-US" sz="2000" b="0" noProof="0" dirty="0" smtClean="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lang="ja-JP" altLang="en-US" sz="1600" b="0" noProof="0" dirty="0" smtClean="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lang="ja-JP" altLang="en-US" sz="1400" b="0" noProof="0" dirty="0" smtClean="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lang="ja-JP" altLang="en-US" sz="1200" b="0" noProof="0" dirty="0" smtClean="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a:lstStyle>
          <a:p>
            <a:pPr marL="0" indent="0">
              <a:buNone/>
            </a:pPr>
            <a:r>
              <a:rPr lang="en-US" altLang="ja-JP" sz="1400" dirty="0">
                <a:latin typeface="+mn-ea"/>
              </a:rPr>
              <a:t>※</a:t>
            </a:r>
            <a:r>
              <a:rPr lang="ja-JP" altLang="en-US" sz="1400" dirty="0">
                <a:latin typeface="+mn-ea"/>
              </a:rPr>
              <a:t>メニューグループの作成方法は下記資料 </a:t>
            </a:r>
            <a:r>
              <a:rPr lang="en-US" altLang="ja-JP" sz="1400" dirty="0">
                <a:latin typeface="+mn-ea"/>
              </a:rPr>
              <a:t>P26~P30</a:t>
            </a:r>
            <a:r>
              <a:rPr lang="ja-JP" altLang="en-US" sz="1400" dirty="0">
                <a:latin typeface="+mn-ea"/>
              </a:rPr>
              <a:t>参照</a:t>
            </a:r>
            <a:endParaRPr lang="en-US" altLang="ja-JP" sz="1400" dirty="0">
              <a:latin typeface="+mn-ea"/>
            </a:endParaRPr>
          </a:p>
          <a:p>
            <a:pPr marL="0" indent="0">
              <a:buNone/>
            </a:pPr>
            <a:r>
              <a:rPr lang="ja-JP" altLang="en-US" sz="1400" dirty="0">
                <a:latin typeface="+mn-ea"/>
              </a:rPr>
              <a:t>    </a:t>
            </a:r>
            <a:r>
              <a:rPr lang="en-US" altLang="ja-JP" sz="1400" dirty="0" err="1">
                <a:latin typeface="+mn-ea"/>
                <a:hlinkClick r:id="rId6"/>
              </a:rPr>
              <a:t>Exastro</a:t>
            </a:r>
            <a:r>
              <a:rPr lang="en-US" altLang="ja-JP" sz="1400" dirty="0">
                <a:latin typeface="+mn-ea"/>
                <a:hlinkClick r:id="rId6"/>
              </a:rPr>
              <a:t>-ITA_</a:t>
            </a:r>
            <a:r>
              <a:rPr lang="ja-JP" altLang="en-US" sz="1400" dirty="0">
                <a:latin typeface="+mn-ea"/>
                <a:hlinkClick r:id="rId6"/>
              </a:rPr>
              <a:t>利用手順マニュアル</a:t>
            </a:r>
            <a:r>
              <a:rPr lang="en-US" altLang="ja-JP" sz="1400" dirty="0">
                <a:latin typeface="+mn-ea"/>
                <a:hlinkClick r:id="rId6"/>
              </a:rPr>
              <a:t>_</a:t>
            </a:r>
            <a:r>
              <a:rPr lang="ja-JP" altLang="en-US" sz="1400" dirty="0">
                <a:latin typeface="+mn-ea"/>
                <a:hlinkClick r:id="rId6"/>
              </a:rPr>
              <a:t>管理コンソール</a:t>
            </a:r>
            <a:r>
              <a:rPr lang="en-US" altLang="ja-JP" sz="1400" dirty="0">
                <a:latin typeface="+mn-ea"/>
                <a:hlinkClick r:id="rId6"/>
              </a:rPr>
              <a:t>.pdf</a:t>
            </a:r>
            <a:endParaRPr lang="en-US" altLang="ja-JP" sz="1200" dirty="0">
              <a:latin typeface="+mn-ea"/>
            </a:endParaRPr>
          </a:p>
        </p:txBody>
      </p:sp>
    </p:spTree>
    <p:extLst>
      <p:ext uri="{BB962C8B-B14F-4D97-AF65-F5344CB8AC3E}">
        <p14:creationId xmlns:p14="http://schemas.microsoft.com/office/powerpoint/2010/main" val="431607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3"/>
          <p:cNvSpPr>
            <a:spLocks noGrp="1"/>
          </p:cNvSpPr>
          <p:nvPr>
            <p:ph type="body" sz="quarter" idx="10"/>
          </p:nvPr>
        </p:nvSpPr>
        <p:spPr>
          <a:xfrm>
            <a:off x="1631380" y="0"/>
            <a:ext cx="10009390" cy="6696930"/>
          </a:xfrm>
        </p:spPr>
        <p:txBody>
          <a:bodyPr vert="horz" wrap="square" lIns="91440" tIns="45720" rIns="91440" bIns="45720" rtlCol="0" anchor="t">
            <a:noAutofit/>
          </a:bodyPr>
          <a:lstStyle/>
          <a:p>
            <a:pPr lvl="1"/>
            <a:endParaRPr lang="en-US" altLang="ja-JP" dirty="0"/>
          </a:p>
          <a:p>
            <a:pPr marL="457200" indent="-457200">
              <a:buFont typeface="+mj-lt"/>
              <a:buAutoNum type="arabicPeriod" startAt="5"/>
            </a:pPr>
            <a:r>
              <a:rPr lang="en-US" altLang="ja-JP" sz="2400" dirty="0" err="1">
                <a:latin typeface="+mn-ea"/>
              </a:rPr>
              <a:t>ServiceNow</a:t>
            </a:r>
            <a:r>
              <a:rPr lang="ja-JP" altLang="en-US" sz="2400" dirty="0">
                <a:latin typeface="+mn-ea"/>
              </a:rPr>
              <a:t>からの情報取得方法</a:t>
            </a:r>
            <a:endParaRPr lang="en-US" altLang="ja-JP" sz="2400" dirty="0">
              <a:latin typeface="+mn-ea"/>
            </a:endParaRPr>
          </a:p>
          <a:p>
            <a:pPr marL="637200" lvl="1" indent="-457200">
              <a:buFont typeface="+mj-lt"/>
              <a:buAutoNum type="arabicPeriod"/>
            </a:pPr>
            <a:r>
              <a:rPr lang="ja-JP" altLang="en-US" sz="2000" dirty="0">
                <a:latin typeface="+mn-ea"/>
              </a:rPr>
              <a:t>テーブル名の取得</a:t>
            </a:r>
            <a:endParaRPr lang="en-US" altLang="ja-JP" sz="2000" dirty="0">
              <a:latin typeface="+mn-ea"/>
            </a:endParaRPr>
          </a:p>
          <a:p>
            <a:pPr marL="637200" lvl="1" indent="-457200">
              <a:buFont typeface="+mj-lt"/>
              <a:buAutoNum type="arabicPeriod"/>
            </a:pPr>
            <a:r>
              <a:rPr lang="en-US" altLang="ja-JP" sz="2000" dirty="0" err="1"/>
              <a:t>ServiceNow</a:t>
            </a:r>
            <a:r>
              <a:rPr lang="ja-JP" altLang="en-US" sz="2000" dirty="0"/>
              <a:t>項目名の取得</a:t>
            </a:r>
            <a:endParaRPr lang="en-US" altLang="ja-JP" sz="2000" dirty="0"/>
          </a:p>
          <a:p>
            <a:pPr marL="637200" lvl="1" indent="-457200">
              <a:buFont typeface="+mj-lt"/>
              <a:buAutoNum type="arabicPeriod"/>
            </a:pPr>
            <a:r>
              <a:rPr lang="ja-JP" altLang="en-US" sz="2000" dirty="0"/>
              <a:t>オペレーティングシステムの取得</a:t>
            </a:r>
            <a:endParaRPr lang="en-US" altLang="ja-JP" sz="2000" dirty="0"/>
          </a:p>
          <a:p>
            <a:pPr marL="637200" lvl="1" indent="-457200">
              <a:buFont typeface="+mj-lt"/>
              <a:buAutoNum type="arabicPeriod"/>
            </a:pPr>
            <a:r>
              <a:rPr lang="en-US" altLang="ja-JP" sz="2000" dirty="0"/>
              <a:t>CI</a:t>
            </a:r>
            <a:r>
              <a:rPr lang="ja-JP" altLang="en-US" sz="2000" dirty="0"/>
              <a:t>リレーションシップタイプ</a:t>
            </a:r>
            <a:r>
              <a:rPr lang="ja-JP" altLang="en-US" sz="2000" dirty="0">
                <a:ea typeface="+mn-lt"/>
                <a:cs typeface="+mn-lt"/>
              </a:rPr>
              <a:t>の</a:t>
            </a:r>
            <a:r>
              <a:rPr lang="en-US" altLang="ja-JP" sz="2000" dirty="0" err="1">
                <a:ea typeface="+mn-lt"/>
                <a:cs typeface="+mn-lt"/>
              </a:rPr>
              <a:t>sys_id</a:t>
            </a:r>
            <a:r>
              <a:rPr lang="ja-JP" altLang="en-US" sz="2000" dirty="0">
                <a:ea typeface="+mn-lt"/>
                <a:cs typeface="+mn-lt"/>
              </a:rPr>
              <a:t>の取得</a:t>
            </a:r>
            <a:endParaRPr lang="en-US" altLang="ja-JP" sz="2000" dirty="0">
              <a:latin typeface="+mn-ea"/>
            </a:endParaRPr>
          </a:p>
          <a:p>
            <a:pPr marL="637200" lvl="1" indent="-457200">
              <a:buFont typeface="+mj-lt"/>
              <a:buAutoNum type="arabicPeriod"/>
            </a:pPr>
            <a:endParaRPr lang="en-US" altLang="ja-JP" dirty="0">
              <a:latin typeface="+mn-ea"/>
            </a:endParaRPr>
          </a:p>
          <a:p>
            <a:pPr marL="457200" indent="-457200">
              <a:buFont typeface="+mj-lt"/>
              <a:buAutoNum type="arabicPeriod" startAt="5"/>
            </a:pPr>
            <a:r>
              <a:rPr lang="ja-JP" altLang="en-US" sz="2400" dirty="0">
                <a:latin typeface="+mn-ea"/>
              </a:rPr>
              <a:t>こんなときは？</a:t>
            </a:r>
            <a:endParaRPr lang="en-US" altLang="ja-JP" sz="2400" dirty="0">
              <a:latin typeface="+mn-ea"/>
            </a:endParaRPr>
          </a:p>
          <a:p>
            <a:pPr marL="637200" lvl="1" indent="-457200">
              <a:buFont typeface="+mj-lt"/>
              <a:buAutoNum type="arabicPeriod"/>
            </a:pPr>
            <a:r>
              <a:rPr lang="en-US" altLang="ja-JP" sz="2000" dirty="0"/>
              <a:t>Failed to import the required Python library</a:t>
            </a:r>
            <a:r>
              <a:rPr lang="ja-JP" altLang="en-US" sz="2000" dirty="0"/>
              <a:t>～とでて異常終了する。</a:t>
            </a:r>
            <a:endParaRPr lang="en-US" altLang="ja-JP" sz="2000" dirty="0"/>
          </a:p>
          <a:p>
            <a:pPr marL="637200" lvl="1" indent="-457200">
              <a:buFont typeface="+mj-lt"/>
              <a:buAutoNum type="arabicPeriod"/>
            </a:pPr>
            <a:r>
              <a:rPr lang="ja-JP" altLang="en-US" sz="2000" dirty="0"/>
              <a:t>項目名に「クラス」を利用する場合</a:t>
            </a:r>
            <a:endParaRPr lang="en-US" altLang="ja-JP" sz="2000" dirty="0"/>
          </a:p>
          <a:p>
            <a:pPr marL="637200" lvl="1" indent="-457200">
              <a:buFont typeface="+mj-lt"/>
              <a:buAutoNum type="arabicPeriod"/>
            </a:pPr>
            <a:r>
              <a:rPr lang="en-US" altLang="ja-JP" sz="2000" dirty="0"/>
              <a:t>ITA</a:t>
            </a:r>
            <a:r>
              <a:rPr lang="ja-JP" altLang="en-US" sz="2000" dirty="0"/>
              <a:t>のディレクトリをデフォルトから変更している場合</a:t>
            </a:r>
          </a:p>
          <a:p>
            <a:pPr marL="637200" lvl="1" indent="-457200">
              <a:buFont typeface="+mj-lt"/>
              <a:buAutoNum type="arabicPeriod"/>
            </a:pPr>
            <a:r>
              <a:rPr lang="en-US" altLang="ja-JP" sz="2000" dirty="0">
                <a:latin typeface="+mn-ea"/>
              </a:rPr>
              <a:t>ServiceNow</a:t>
            </a:r>
            <a:r>
              <a:rPr lang="ja-JP" altLang="en-US" sz="2000" dirty="0">
                <a:latin typeface="+mn-ea"/>
              </a:rPr>
              <a:t>に</a:t>
            </a:r>
            <a:r>
              <a:rPr lang="en-US" altLang="ja-JP" sz="2000" dirty="0">
                <a:latin typeface="+mn-ea"/>
              </a:rPr>
              <a:t>CI</a:t>
            </a:r>
            <a:r>
              <a:rPr lang="ja-JP" altLang="en-US" sz="2000" dirty="0">
                <a:latin typeface="+mn-ea"/>
              </a:rPr>
              <a:t>関係性というメニューがない</a:t>
            </a:r>
            <a:endParaRPr lang="en-US" altLang="ja-JP" sz="2000" dirty="0">
              <a:latin typeface="+mn-ea"/>
            </a:endParaRPr>
          </a:p>
          <a:p>
            <a:pPr marL="637200" lvl="1" indent="-457200">
              <a:buFont typeface="+mj-lt"/>
              <a:buAutoNum type="arabicPeriod"/>
            </a:pPr>
            <a:r>
              <a:rPr lang="en-US" altLang="ja-JP" sz="2000" dirty="0">
                <a:latin typeface="+mn-ea"/>
              </a:rPr>
              <a:t>Failed to delete record: </a:t>
            </a:r>
            <a:r>
              <a:rPr lang="ja-JP" altLang="en-US" sz="2000" dirty="0">
                <a:latin typeface="+mn-ea"/>
              </a:rPr>
              <a:t>～とでて異常終了する。</a:t>
            </a:r>
            <a:endParaRPr lang="en-US" altLang="ja-JP" sz="2000" dirty="0">
              <a:latin typeface="+mn-ea"/>
            </a:endParaRPr>
          </a:p>
          <a:p>
            <a:pPr marL="637200" lvl="1" indent="-457200">
              <a:buFont typeface="+mj-lt"/>
              <a:buAutoNum type="arabicPeriod"/>
            </a:pPr>
            <a:endParaRPr lang="en-US" altLang="ja-JP" sz="2000" dirty="0">
              <a:latin typeface="+mn-ea"/>
            </a:endParaRPr>
          </a:p>
        </p:txBody>
      </p:sp>
    </p:spTree>
    <p:extLst>
      <p:ext uri="{BB962C8B-B14F-4D97-AF65-F5344CB8AC3E}">
        <p14:creationId xmlns:p14="http://schemas.microsoft.com/office/powerpoint/2010/main" val="15121186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latin typeface="+mn-ea"/>
              </a:rPr>
              <a:t>4.2</a:t>
            </a:r>
            <a:r>
              <a:rPr lang="ja-JP" altLang="en-US" dirty="0">
                <a:latin typeface="+mn-ea"/>
              </a:rPr>
              <a:t> メニュー定義・作成（</a:t>
            </a:r>
            <a:r>
              <a:rPr lang="en-US" altLang="ja-JP" dirty="0">
                <a:latin typeface="+mn-ea"/>
              </a:rPr>
              <a:t>2/3</a:t>
            </a:r>
            <a:r>
              <a:rPr lang="ja-JP" altLang="en-US" dirty="0">
                <a:latin typeface="+mn-ea"/>
              </a:rPr>
              <a:t>）</a:t>
            </a:r>
            <a:endParaRPr kumimoji="1" lang="ja-JP" altLang="en-US" dirty="0"/>
          </a:p>
        </p:txBody>
      </p:sp>
      <p:sp>
        <p:nvSpPr>
          <p:cNvPr id="3" name="コンテンツ プレースホルダー 2"/>
          <p:cNvSpPr>
            <a:spLocks noGrp="1"/>
          </p:cNvSpPr>
          <p:nvPr>
            <p:ph sz="quarter" idx="10"/>
          </p:nvPr>
        </p:nvSpPr>
        <p:spPr>
          <a:xfrm>
            <a:off x="239350" y="779098"/>
            <a:ext cx="11952649" cy="777642"/>
          </a:xfrm>
        </p:spPr>
        <p:txBody>
          <a:bodyPr>
            <a:noAutofit/>
          </a:bodyPr>
          <a:lstStyle/>
          <a:p>
            <a:r>
              <a:rPr lang="ja-JP" altLang="en-US" dirty="0"/>
              <a:t>必須項目について</a:t>
            </a:r>
            <a:endParaRPr lang="en-US" altLang="ja-JP" dirty="0"/>
          </a:p>
          <a:p>
            <a:pPr lvl="1"/>
            <a:r>
              <a:rPr lang="en-US" altLang="ja-JP" dirty="0" err="1"/>
              <a:t>ServiceNow</a:t>
            </a:r>
            <a:r>
              <a:rPr lang="ja-JP" altLang="en-US" dirty="0"/>
              <a:t>連携では</a:t>
            </a:r>
            <a:r>
              <a:rPr lang="ja-JP" altLang="en-US" sz="1800" dirty="0"/>
              <a:t>下記の２項目は必須の項目です。</a:t>
            </a:r>
            <a:endParaRPr lang="en-US" altLang="ja-JP" sz="1800" dirty="0"/>
          </a:p>
          <a:p>
            <a:pPr lvl="1"/>
            <a:r>
              <a:rPr lang="ja-JP" altLang="en-US" sz="1800" dirty="0"/>
              <a:t>メニュー追加時は忘れずに登録してください。</a:t>
            </a:r>
            <a:endParaRPr lang="en-US" altLang="ja-JP" sz="1800" dirty="0"/>
          </a:p>
          <a:p>
            <a:pPr marL="180000" lvl="1" indent="0">
              <a:buNone/>
            </a:pPr>
            <a:endParaRPr kumimoji="1" lang="en-US" altLang="ja-JP" sz="1800" dirty="0"/>
          </a:p>
        </p:txBody>
      </p:sp>
      <p:graphicFrame>
        <p:nvGraphicFramePr>
          <p:cNvPr id="22" name="表 21">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2660536819"/>
              </p:ext>
            </p:extLst>
          </p:nvPr>
        </p:nvGraphicFramePr>
        <p:xfrm>
          <a:off x="695250" y="1844781"/>
          <a:ext cx="6483922" cy="980640"/>
        </p:xfrm>
        <a:graphic>
          <a:graphicData uri="http://schemas.openxmlformats.org/drawingml/2006/table">
            <a:tbl>
              <a:tblPr firstRow="1" bandRow="1">
                <a:tableStyleId>{93296810-A885-4BE3-A3E7-6D5BEEA58F35}</a:tableStyleId>
              </a:tblPr>
              <a:tblGrid>
                <a:gridCol w="1866202">
                  <a:extLst>
                    <a:ext uri="{9D8B030D-6E8A-4147-A177-3AD203B41FA5}">
                      <a16:colId xmlns:a16="http://schemas.microsoft.com/office/drawing/2014/main" val="1884901537"/>
                    </a:ext>
                  </a:extLst>
                </a:gridCol>
                <a:gridCol w="1283018">
                  <a:extLst>
                    <a:ext uri="{9D8B030D-6E8A-4147-A177-3AD203B41FA5}">
                      <a16:colId xmlns:a16="http://schemas.microsoft.com/office/drawing/2014/main" val="2768844600"/>
                    </a:ext>
                  </a:extLst>
                </a:gridCol>
                <a:gridCol w="1148080">
                  <a:extLst>
                    <a:ext uri="{9D8B030D-6E8A-4147-A177-3AD203B41FA5}">
                      <a16:colId xmlns:a16="http://schemas.microsoft.com/office/drawing/2014/main" val="2900627276"/>
                    </a:ext>
                  </a:extLst>
                </a:gridCol>
                <a:gridCol w="1093311">
                  <a:extLst>
                    <a:ext uri="{9D8B030D-6E8A-4147-A177-3AD203B41FA5}">
                      <a16:colId xmlns:a16="http://schemas.microsoft.com/office/drawing/2014/main" val="2305920949"/>
                    </a:ext>
                  </a:extLst>
                </a:gridCol>
                <a:gridCol w="1093311">
                  <a:extLst>
                    <a:ext uri="{9D8B030D-6E8A-4147-A177-3AD203B41FA5}">
                      <a16:colId xmlns:a16="http://schemas.microsoft.com/office/drawing/2014/main" val="2699534116"/>
                    </a:ext>
                  </a:extLst>
                </a:gridCol>
              </a:tblGrid>
              <a:tr h="2245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入力方式</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最大バイト数</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必須</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一意制約</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224584">
                <a:tc>
                  <a:txBody>
                    <a:bodyPr/>
                    <a:lstStyle/>
                    <a:p>
                      <a:pPr algn="ctr"/>
                      <a:r>
                        <a:rPr kumimoji="1" lang="en-US" altLang="ja-JP" sz="1200" dirty="0" err="1"/>
                        <a:t>ServiceNow</a:t>
                      </a:r>
                      <a:r>
                        <a:rPr kumimoji="1" lang="ja-JP" altLang="en-US" sz="1200" dirty="0"/>
                        <a:t>側連携日時</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日時</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a:t>-</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a:t>-</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a:t>-</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3368595"/>
                  </a:ext>
                </a:extLst>
              </a:tr>
              <a:tr h="270932">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文字列</a:t>
                      </a:r>
                      <a:r>
                        <a:rPr kumimoji="1" lang="en-US" altLang="ja-JP" sz="1200" dirty="0"/>
                        <a:t>(</a:t>
                      </a:r>
                      <a:r>
                        <a:rPr kumimoji="1" lang="ja-JP" altLang="en-US" sz="1200" dirty="0"/>
                        <a:t>単一行</a:t>
                      </a:r>
                      <a:r>
                        <a:rPr kumimoji="1" lang="en-US" altLang="ja-JP" sz="1200" dirty="0"/>
                        <a:t>)</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a:t>32</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a:t>-</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bl>
          </a:graphicData>
        </a:graphic>
      </p:graphicFrame>
      <p:sp>
        <p:nvSpPr>
          <p:cNvPr id="23" name="コンテンツ プレースホルダー 2"/>
          <p:cNvSpPr txBox="1">
            <a:spLocks/>
          </p:cNvSpPr>
          <p:nvPr/>
        </p:nvSpPr>
        <p:spPr bwMode="gray">
          <a:xfrm>
            <a:off x="239349" y="2952126"/>
            <a:ext cx="11952649" cy="404864"/>
          </a:xfrm>
          <a:prstGeom prst="rect">
            <a:avLst/>
          </a:prstGeom>
        </p:spPr>
        <p:txBody>
          <a:bodyPr vert="horz" lIns="91440" tIns="45720" rIns="91440" bIns="45720" rtlCol="0">
            <a:noAutofit/>
          </a:bodyPr>
          <a:lst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lang="ja-JP" altLang="en-US" sz="2000" b="0" noProof="0" dirty="0" smtClean="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lang="ja-JP" altLang="en-US" sz="1600" b="0" noProof="0" dirty="0" smtClean="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lang="ja-JP" altLang="en-US" sz="1400" b="0" noProof="0" dirty="0" smtClean="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lang="ja-JP" altLang="en-US" sz="1200" b="0" noProof="0" dirty="0" smtClean="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a:lstStyle>
          <a:p>
            <a:r>
              <a:rPr lang="ja-JP" altLang="en-US" kern="0" dirty="0"/>
              <a:t>入力例</a:t>
            </a:r>
            <a:endParaRPr lang="en-US" altLang="ja-JP" kern="0" dirty="0"/>
          </a:p>
        </p:txBody>
      </p:sp>
      <p:grpSp>
        <p:nvGrpSpPr>
          <p:cNvPr id="8" name="グループ化 7"/>
          <p:cNvGrpSpPr/>
          <p:nvPr/>
        </p:nvGrpSpPr>
        <p:grpSpPr>
          <a:xfrm>
            <a:off x="354106" y="6021411"/>
            <a:ext cx="1114306" cy="380132"/>
            <a:chOff x="419520" y="4643499"/>
            <a:chExt cx="1282134" cy="437384"/>
          </a:xfrm>
          <a:effectLst>
            <a:outerShdw blurRad="25400" dist="25400" dir="5400000" algn="t" rotWithShape="0">
              <a:prstClr val="black">
                <a:alpha val="53000"/>
              </a:prstClr>
            </a:outerShdw>
          </a:effectLst>
        </p:grpSpPr>
        <p:sp>
          <p:nvSpPr>
            <p:cNvPr id="9" name="フリーフォーム 8"/>
            <p:cNvSpPr/>
            <p:nvPr/>
          </p:nvSpPr>
          <p:spPr bwMode="auto">
            <a:xfrm>
              <a:off x="419520" y="4643499"/>
              <a:ext cx="1282134" cy="437384"/>
            </a:xfrm>
            <a:custGeom>
              <a:avLst/>
              <a:gdLst>
                <a:gd name="connsiteX0" fmla="*/ 218692 w 1282134"/>
                <a:gd name="connsiteY0" fmla="*/ 0 h 437384"/>
                <a:gd name="connsiteX1" fmla="*/ 756435 w 1282134"/>
                <a:gd name="connsiteY1" fmla="*/ 0 h 437384"/>
                <a:gd name="connsiteX2" fmla="*/ 957941 w 1282134"/>
                <a:gd name="connsiteY2" fmla="*/ 133568 h 437384"/>
                <a:gd name="connsiteX3" fmla="*/ 962491 w 1282134"/>
                <a:gd name="connsiteY3" fmla="*/ 156105 h 437384"/>
                <a:gd name="connsiteX4" fmla="*/ 1040020 w 1282134"/>
                <a:gd name="connsiteY4" fmla="*/ 156105 h 437384"/>
                <a:gd name="connsiteX5" fmla="*/ 998593 w 1282134"/>
                <a:gd name="connsiteY5" fmla="*/ 120102 h 437384"/>
                <a:gd name="connsiteX6" fmla="*/ 991631 w 1282134"/>
                <a:gd name="connsiteY6" fmla="*/ 35586 h 437384"/>
                <a:gd name="connsiteX7" fmla="*/ 1031204 w 1282134"/>
                <a:gd name="connsiteY7" fmla="*/ 14495 h 437384"/>
                <a:gd name="connsiteX8" fmla="*/ 1073661 w 1282134"/>
                <a:gd name="connsiteY8" fmla="*/ 28413 h 437384"/>
                <a:gd name="connsiteX9" fmla="*/ 1277634 w 1282134"/>
                <a:gd name="connsiteY9" fmla="*/ 205683 h 437384"/>
                <a:gd name="connsiteX10" fmla="*/ 1282132 w 1282134"/>
                <a:gd name="connsiteY10" fmla="*/ 216068 h 437384"/>
                <a:gd name="connsiteX11" fmla="*/ 1277634 w 1282134"/>
                <a:gd name="connsiteY11" fmla="*/ 225185 h 437384"/>
                <a:gd name="connsiteX12" fmla="*/ 1073661 w 1282134"/>
                <a:gd name="connsiteY12" fmla="*/ 402456 h 437384"/>
                <a:gd name="connsiteX13" fmla="*/ 991631 w 1282134"/>
                <a:gd name="connsiteY13" fmla="*/ 395283 h 437384"/>
                <a:gd name="connsiteX14" fmla="*/ 998593 w 1282134"/>
                <a:gd name="connsiteY14" fmla="*/ 310767 h 437384"/>
                <a:gd name="connsiteX15" fmla="*/ 1038531 w 1282134"/>
                <a:gd name="connsiteY15" fmla="*/ 276058 h 437384"/>
                <a:gd name="connsiteX16" fmla="*/ 963545 w 1282134"/>
                <a:gd name="connsiteY16" fmla="*/ 276058 h 437384"/>
                <a:gd name="connsiteX17" fmla="*/ 957941 w 1282134"/>
                <a:gd name="connsiteY17" fmla="*/ 303817 h 437384"/>
                <a:gd name="connsiteX18" fmla="*/ 756435 w 1282134"/>
                <a:gd name="connsiteY18" fmla="*/ 437384 h 437384"/>
                <a:gd name="connsiteX19" fmla="*/ 218692 w 1282134"/>
                <a:gd name="connsiteY19" fmla="*/ 437384 h 437384"/>
                <a:gd name="connsiteX20" fmla="*/ 0 w 1282134"/>
                <a:gd name="connsiteY20" fmla="*/ 218692 h 437384"/>
                <a:gd name="connsiteX21" fmla="*/ 218692 w 1282134"/>
                <a:gd name="connsiteY21" fmla="*/ 0 h 4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2134" h="437384">
                  <a:moveTo>
                    <a:pt x="218692" y="0"/>
                  </a:moveTo>
                  <a:lnTo>
                    <a:pt x="756435" y="0"/>
                  </a:lnTo>
                  <a:cubicBezTo>
                    <a:pt x="847020" y="0"/>
                    <a:pt x="924742" y="55076"/>
                    <a:pt x="957941" y="133568"/>
                  </a:cubicBezTo>
                  <a:lnTo>
                    <a:pt x="962491" y="156105"/>
                  </a:lnTo>
                  <a:lnTo>
                    <a:pt x="1040020" y="156105"/>
                  </a:lnTo>
                  <a:lnTo>
                    <a:pt x="998593" y="120102"/>
                  </a:lnTo>
                  <a:cubicBezTo>
                    <a:pt x="974018" y="98743"/>
                    <a:pt x="970902" y="60905"/>
                    <a:pt x="991631" y="35586"/>
                  </a:cubicBezTo>
                  <a:cubicBezTo>
                    <a:pt x="1001996" y="22926"/>
                    <a:pt x="1016360" y="15793"/>
                    <a:pt x="1031204" y="14495"/>
                  </a:cubicBezTo>
                  <a:cubicBezTo>
                    <a:pt x="1046049" y="13197"/>
                    <a:pt x="1061374" y="17734"/>
                    <a:pt x="1073661" y="28413"/>
                  </a:cubicBezTo>
                  <a:lnTo>
                    <a:pt x="1277634" y="205683"/>
                  </a:lnTo>
                  <a:cubicBezTo>
                    <a:pt x="1277506" y="206145"/>
                    <a:pt x="1282260" y="210577"/>
                    <a:pt x="1282132" y="216068"/>
                  </a:cubicBezTo>
                  <a:cubicBezTo>
                    <a:pt x="1282004" y="221559"/>
                    <a:pt x="1277506" y="225234"/>
                    <a:pt x="1277634" y="225185"/>
                  </a:cubicBezTo>
                  <a:lnTo>
                    <a:pt x="1073661" y="402456"/>
                  </a:lnTo>
                  <a:cubicBezTo>
                    <a:pt x="1049087" y="423814"/>
                    <a:pt x="1012360" y="420602"/>
                    <a:pt x="991631" y="395283"/>
                  </a:cubicBezTo>
                  <a:cubicBezTo>
                    <a:pt x="970902" y="369964"/>
                    <a:pt x="974018" y="332126"/>
                    <a:pt x="998593" y="310767"/>
                  </a:cubicBezTo>
                  <a:lnTo>
                    <a:pt x="1038531" y="276058"/>
                  </a:lnTo>
                  <a:lnTo>
                    <a:pt x="963545" y="276058"/>
                  </a:lnTo>
                  <a:lnTo>
                    <a:pt x="957941" y="303817"/>
                  </a:lnTo>
                  <a:cubicBezTo>
                    <a:pt x="924742" y="382309"/>
                    <a:pt x="847020" y="437384"/>
                    <a:pt x="756435" y="437384"/>
                  </a:cubicBezTo>
                  <a:lnTo>
                    <a:pt x="218692" y="437384"/>
                  </a:lnTo>
                  <a:cubicBezTo>
                    <a:pt x="97912" y="437384"/>
                    <a:pt x="0" y="339472"/>
                    <a:pt x="0" y="218692"/>
                  </a:cubicBezTo>
                  <a:cubicBezTo>
                    <a:pt x="0" y="97912"/>
                    <a:pt x="97912" y="0"/>
                    <a:pt x="218692" y="0"/>
                  </a:cubicBezTo>
                  <a:close/>
                </a:path>
              </a:pathLst>
            </a:custGeom>
            <a:solidFill>
              <a:schemeClr val="accent1">
                <a:lumMod val="60000"/>
                <a:lumOff val="40000"/>
              </a:schemeClr>
            </a:solidFill>
            <a:ln>
              <a:noFill/>
            </a:ln>
            <a:effectLst/>
            <a:scene3d>
              <a:camera prst="orthographicFront"/>
              <a:lightRig rig="threePt" dir="t"/>
            </a:scene3d>
            <a:sp3d>
              <a:bevelT w="38100" h="317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10" name="テキスト ボックス 9"/>
            <p:cNvSpPr txBox="1"/>
            <p:nvPr/>
          </p:nvSpPr>
          <p:spPr>
            <a:xfrm>
              <a:off x="514693" y="4758763"/>
              <a:ext cx="790175" cy="200343"/>
            </a:xfrm>
            <a:custGeom>
              <a:avLst/>
              <a:gdLst/>
              <a:ahLst/>
              <a:cxnLst/>
              <a:rect l="l" t="t" r="r" b="b"/>
              <a:pathLst>
                <a:path w="790175" h="200343">
                  <a:moveTo>
                    <a:pt x="38171" y="34199"/>
                  </a:moveTo>
                  <a:cubicBezTo>
                    <a:pt x="38171" y="56232"/>
                    <a:pt x="38171" y="78266"/>
                    <a:pt x="38171" y="100299"/>
                  </a:cubicBezTo>
                  <a:cubicBezTo>
                    <a:pt x="41584" y="100299"/>
                    <a:pt x="44998" y="100299"/>
                    <a:pt x="48411" y="100299"/>
                  </a:cubicBezTo>
                  <a:cubicBezTo>
                    <a:pt x="67652" y="100299"/>
                    <a:pt x="80395" y="97386"/>
                    <a:pt x="86640" y="91558"/>
                  </a:cubicBezTo>
                  <a:cubicBezTo>
                    <a:pt x="92885" y="85731"/>
                    <a:pt x="96008" y="76777"/>
                    <a:pt x="96008" y="64697"/>
                  </a:cubicBezTo>
                  <a:cubicBezTo>
                    <a:pt x="96008" y="54744"/>
                    <a:pt x="93002" y="47172"/>
                    <a:pt x="86989" y="41983"/>
                  </a:cubicBezTo>
                  <a:cubicBezTo>
                    <a:pt x="80976" y="36794"/>
                    <a:pt x="69087" y="34199"/>
                    <a:pt x="51321" y="34199"/>
                  </a:cubicBezTo>
                  <a:cubicBezTo>
                    <a:pt x="46937" y="34199"/>
                    <a:pt x="42554" y="34199"/>
                    <a:pt x="38171" y="34199"/>
                  </a:cubicBezTo>
                  <a:close/>
                  <a:moveTo>
                    <a:pt x="233600" y="30371"/>
                  </a:moveTo>
                  <a:cubicBezTo>
                    <a:pt x="219713" y="30371"/>
                    <a:pt x="208657" y="36453"/>
                    <a:pt x="200434" y="48619"/>
                  </a:cubicBezTo>
                  <a:cubicBezTo>
                    <a:pt x="192210" y="60784"/>
                    <a:pt x="188098" y="78011"/>
                    <a:pt x="188098" y="100299"/>
                  </a:cubicBezTo>
                  <a:cubicBezTo>
                    <a:pt x="188098" y="122503"/>
                    <a:pt x="192210" y="139666"/>
                    <a:pt x="200434" y="151789"/>
                  </a:cubicBezTo>
                  <a:cubicBezTo>
                    <a:pt x="208657" y="163911"/>
                    <a:pt x="219713" y="169973"/>
                    <a:pt x="233600" y="169973"/>
                  </a:cubicBezTo>
                  <a:cubicBezTo>
                    <a:pt x="247410" y="169973"/>
                    <a:pt x="258426" y="163869"/>
                    <a:pt x="266650" y="151661"/>
                  </a:cubicBezTo>
                  <a:cubicBezTo>
                    <a:pt x="274874" y="139453"/>
                    <a:pt x="278986" y="122290"/>
                    <a:pt x="278986" y="100172"/>
                  </a:cubicBezTo>
                  <a:cubicBezTo>
                    <a:pt x="278986" y="77968"/>
                    <a:pt x="274893" y="60784"/>
                    <a:pt x="266708" y="48619"/>
                  </a:cubicBezTo>
                  <a:cubicBezTo>
                    <a:pt x="258523" y="36453"/>
                    <a:pt x="247487" y="30371"/>
                    <a:pt x="233600" y="30371"/>
                  </a:cubicBezTo>
                  <a:close/>
                  <a:moveTo>
                    <a:pt x="636562" y="3956"/>
                  </a:moveTo>
                  <a:cubicBezTo>
                    <a:pt x="687767" y="3956"/>
                    <a:pt x="738971" y="3956"/>
                    <a:pt x="790175" y="3956"/>
                  </a:cubicBezTo>
                  <a:cubicBezTo>
                    <a:pt x="790175" y="14590"/>
                    <a:pt x="790175" y="25224"/>
                    <a:pt x="790175" y="35858"/>
                  </a:cubicBezTo>
                  <a:cubicBezTo>
                    <a:pt x="770974" y="35858"/>
                    <a:pt x="751772" y="35858"/>
                    <a:pt x="732570" y="35858"/>
                  </a:cubicBezTo>
                  <a:cubicBezTo>
                    <a:pt x="732570" y="89325"/>
                    <a:pt x="732570" y="142792"/>
                    <a:pt x="732570" y="196260"/>
                  </a:cubicBezTo>
                  <a:cubicBezTo>
                    <a:pt x="719769" y="196260"/>
                    <a:pt x="706968" y="196260"/>
                    <a:pt x="694167" y="196260"/>
                  </a:cubicBezTo>
                  <a:cubicBezTo>
                    <a:pt x="694167" y="142792"/>
                    <a:pt x="694167" y="89325"/>
                    <a:pt x="694167" y="35858"/>
                  </a:cubicBezTo>
                  <a:cubicBezTo>
                    <a:pt x="674966" y="35858"/>
                    <a:pt x="655764" y="35858"/>
                    <a:pt x="636562" y="35858"/>
                  </a:cubicBezTo>
                  <a:cubicBezTo>
                    <a:pt x="636562" y="25224"/>
                    <a:pt x="636562" y="14590"/>
                    <a:pt x="636562" y="3956"/>
                  </a:cubicBezTo>
                  <a:close/>
                  <a:moveTo>
                    <a:pt x="466735" y="3956"/>
                  </a:moveTo>
                  <a:cubicBezTo>
                    <a:pt x="482251" y="3956"/>
                    <a:pt x="497768" y="3956"/>
                    <a:pt x="513284" y="3956"/>
                  </a:cubicBezTo>
                  <a:cubicBezTo>
                    <a:pt x="536326" y="45386"/>
                    <a:pt x="559368" y="86816"/>
                    <a:pt x="582410" y="128245"/>
                  </a:cubicBezTo>
                  <a:cubicBezTo>
                    <a:pt x="582410" y="86816"/>
                    <a:pt x="582410" y="45386"/>
                    <a:pt x="582410" y="3956"/>
                  </a:cubicBezTo>
                  <a:cubicBezTo>
                    <a:pt x="594280" y="3956"/>
                    <a:pt x="606150" y="3956"/>
                    <a:pt x="618020" y="3956"/>
                  </a:cubicBezTo>
                  <a:cubicBezTo>
                    <a:pt x="618020" y="68057"/>
                    <a:pt x="618020" y="132159"/>
                    <a:pt x="618020" y="196260"/>
                  </a:cubicBezTo>
                  <a:cubicBezTo>
                    <a:pt x="605685" y="196260"/>
                    <a:pt x="593349" y="196260"/>
                    <a:pt x="581013" y="196260"/>
                  </a:cubicBezTo>
                  <a:cubicBezTo>
                    <a:pt x="554791" y="149258"/>
                    <a:pt x="528568" y="102256"/>
                    <a:pt x="502345" y="55254"/>
                  </a:cubicBezTo>
                  <a:cubicBezTo>
                    <a:pt x="502345" y="102256"/>
                    <a:pt x="502345" y="149258"/>
                    <a:pt x="502345" y="196260"/>
                  </a:cubicBezTo>
                  <a:cubicBezTo>
                    <a:pt x="490475" y="196260"/>
                    <a:pt x="478605" y="196260"/>
                    <a:pt x="466735" y="196260"/>
                  </a:cubicBezTo>
                  <a:cubicBezTo>
                    <a:pt x="466735" y="132159"/>
                    <a:pt x="466735" y="68057"/>
                    <a:pt x="466735" y="3956"/>
                  </a:cubicBezTo>
                  <a:close/>
                  <a:moveTo>
                    <a:pt x="339539" y="3956"/>
                  </a:moveTo>
                  <a:cubicBezTo>
                    <a:pt x="371425" y="3956"/>
                    <a:pt x="403311" y="3956"/>
                    <a:pt x="435198" y="3956"/>
                  </a:cubicBezTo>
                  <a:cubicBezTo>
                    <a:pt x="435198" y="13527"/>
                    <a:pt x="435198" y="23097"/>
                    <a:pt x="435198" y="32668"/>
                  </a:cubicBezTo>
                  <a:cubicBezTo>
                    <a:pt x="425655" y="32668"/>
                    <a:pt x="416112" y="32668"/>
                    <a:pt x="406570" y="32668"/>
                  </a:cubicBezTo>
                  <a:cubicBezTo>
                    <a:pt x="406570" y="77628"/>
                    <a:pt x="406570" y="122588"/>
                    <a:pt x="406570" y="167548"/>
                  </a:cubicBezTo>
                  <a:cubicBezTo>
                    <a:pt x="416112" y="167548"/>
                    <a:pt x="425655" y="167548"/>
                    <a:pt x="435198" y="167548"/>
                  </a:cubicBezTo>
                  <a:cubicBezTo>
                    <a:pt x="435198" y="177119"/>
                    <a:pt x="435198" y="186689"/>
                    <a:pt x="435198" y="196260"/>
                  </a:cubicBezTo>
                  <a:cubicBezTo>
                    <a:pt x="403311" y="196260"/>
                    <a:pt x="371425" y="196260"/>
                    <a:pt x="339539" y="196260"/>
                  </a:cubicBezTo>
                  <a:cubicBezTo>
                    <a:pt x="339539" y="186689"/>
                    <a:pt x="339539" y="177119"/>
                    <a:pt x="339539" y="167548"/>
                  </a:cubicBezTo>
                  <a:cubicBezTo>
                    <a:pt x="349081" y="167548"/>
                    <a:pt x="358624" y="167548"/>
                    <a:pt x="368166" y="167548"/>
                  </a:cubicBezTo>
                  <a:cubicBezTo>
                    <a:pt x="368166" y="122588"/>
                    <a:pt x="368166" y="77628"/>
                    <a:pt x="368166" y="32668"/>
                  </a:cubicBezTo>
                  <a:cubicBezTo>
                    <a:pt x="358624" y="32668"/>
                    <a:pt x="349081" y="32668"/>
                    <a:pt x="339539" y="32668"/>
                  </a:cubicBezTo>
                  <a:cubicBezTo>
                    <a:pt x="339539" y="23097"/>
                    <a:pt x="339539" y="13527"/>
                    <a:pt x="339539" y="3956"/>
                  </a:cubicBezTo>
                  <a:close/>
                  <a:moveTo>
                    <a:pt x="0" y="3956"/>
                  </a:moveTo>
                  <a:cubicBezTo>
                    <a:pt x="22111" y="3956"/>
                    <a:pt x="44222" y="3956"/>
                    <a:pt x="66333" y="3956"/>
                  </a:cubicBezTo>
                  <a:cubicBezTo>
                    <a:pt x="89064" y="3956"/>
                    <a:pt x="106326" y="9039"/>
                    <a:pt x="118119" y="19205"/>
                  </a:cubicBezTo>
                  <a:cubicBezTo>
                    <a:pt x="129911" y="29371"/>
                    <a:pt x="135808" y="44237"/>
                    <a:pt x="135808" y="63804"/>
                  </a:cubicBezTo>
                  <a:cubicBezTo>
                    <a:pt x="135808" y="84221"/>
                    <a:pt x="129291" y="100491"/>
                    <a:pt x="116257" y="112613"/>
                  </a:cubicBezTo>
                  <a:cubicBezTo>
                    <a:pt x="103223" y="124736"/>
                    <a:pt x="86233" y="130797"/>
                    <a:pt x="65285" y="130797"/>
                  </a:cubicBezTo>
                  <a:cubicBezTo>
                    <a:pt x="56325" y="130797"/>
                    <a:pt x="47364" y="130797"/>
                    <a:pt x="38403" y="130797"/>
                  </a:cubicBezTo>
                  <a:cubicBezTo>
                    <a:pt x="38403" y="152618"/>
                    <a:pt x="38403" y="174439"/>
                    <a:pt x="38403" y="196260"/>
                  </a:cubicBezTo>
                  <a:cubicBezTo>
                    <a:pt x="25602" y="196260"/>
                    <a:pt x="12801" y="196260"/>
                    <a:pt x="0" y="196260"/>
                  </a:cubicBezTo>
                  <a:cubicBezTo>
                    <a:pt x="0" y="132159"/>
                    <a:pt x="0" y="68057"/>
                    <a:pt x="0" y="3956"/>
                  </a:cubicBezTo>
                  <a:close/>
                  <a:moveTo>
                    <a:pt x="233484" y="0"/>
                  </a:moveTo>
                  <a:cubicBezTo>
                    <a:pt x="260250" y="0"/>
                    <a:pt x="281255" y="8933"/>
                    <a:pt x="296500" y="26798"/>
                  </a:cubicBezTo>
                  <a:cubicBezTo>
                    <a:pt x="311745" y="44663"/>
                    <a:pt x="319367" y="69163"/>
                    <a:pt x="319367" y="100299"/>
                  </a:cubicBezTo>
                  <a:cubicBezTo>
                    <a:pt x="319367" y="131180"/>
                    <a:pt x="311784" y="155574"/>
                    <a:pt x="296616" y="173482"/>
                  </a:cubicBezTo>
                  <a:cubicBezTo>
                    <a:pt x="281449" y="191389"/>
                    <a:pt x="260405" y="200343"/>
                    <a:pt x="233484" y="200343"/>
                  </a:cubicBezTo>
                  <a:cubicBezTo>
                    <a:pt x="206796" y="200343"/>
                    <a:pt x="185829" y="191432"/>
                    <a:pt x="170584" y="173610"/>
                  </a:cubicBezTo>
                  <a:cubicBezTo>
                    <a:pt x="155339" y="155787"/>
                    <a:pt x="147717" y="131350"/>
                    <a:pt x="147717" y="100299"/>
                  </a:cubicBezTo>
                  <a:cubicBezTo>
                    <a:pt x="147717" y="69078"/>
                    <a:pt x="155300" y="44556"/>
                    <a:pt x="170468" y="26734"/>
                  </a:cubicBezTo>
                  <a:cubicBezTo>
                    <a:pt x="185635" y="8911"/>
                    <a:pt x="206640" y="0"/>
                    <a:pt x="2334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lumMod val="90000"/>
                      <a:lumOff val="10000"/>
                      <a:alpha val="84000"/>
                    </a:schemeClr>
                  </a:glow>
                </a:effectLst>
              </a:endParaRPr>
            </a:p>
          </p:txBody>
        </p:sp>
      </p:grpSp>
      <p:sp>
        <p:nvSpPr>
          <p:cNvPr id="11" name="テキスト ボックス 10"/>
          <p:cNvSpPr txBox="1"/>
          <p:nvPr/>
        </p:nvSpPr>
        <p:spPr>
          <a:xfrm>
            <a:off x="1519393" y="6021360"/>
            <a:ext cx="8609167" cy="374571"/>
          </a:xfrm>
          <a:prstGeom prst="roundRect">
            <a:avLst/>
          </a:prstGeom>
          <a:solidFill>
            <a:schemeClr val="accent1">
              <a:lumMod val="20000"/>
              <a:lumOff val="80000"/>
            </a:schemeClr>
          </a:solidFill>
          <a:ln w="25400">
            <a:solidFill>
              <a:schemeClr val="accent1">
                <a:lumMod val="40000"/>
                <a:lumOff val="60000"/>
              </a:schemeClr>
            </a:solidFill>
          </a:ln>
        </p:spPr>
        <p:txBody>
          <a:bodyPr wrap="square" rtlCol="0">
            <a:spAutoFit/>
          </a:bodyPr>
          <a:lstStyle/>
          <a:p>
            <a:r>
              <a:rPr lang="ja-JP" altLang="en-US" sz="1600" dirty="0">
                <a:latin typeface="+mn-ea"/>
              </a:rPr>
              <a:t>「名前」は「</a:t>
            </a:r>
            <a:r>
              <a:rPr lang="en-US" altLang="ja-JP" sz="1600" dirty="0" err="1">
                <a:latin typeface="+mn-ea"/>
              </a:rPr>
              <a:t>sys_id</a:t>
            </a:r>
            <a:r>
              <a:rPr lang="ja-JP" altLang="en-US" sz="1600" dirty="0">
                <a:latin typeface="+mn-ea"/>
              </a:rPr>
              <a:t>」よりも後ろに配置しても動作はしますが、入力例の並びが推奨です。</a:t>
            </a:r>
            <a:endParaRPr lang="en-US" altLang="ja-JP" sz="1600" dirty="0">
              <a:latin typeface="+mn-ea"/>
            </a:endParaRPr>
          </a:p>
        </p:txBody>
      </p:sp>
      <p:pic>
        <p:nvPicPr>
          <p:cNvPr id="6" name="図 5"/>
          <p:cNvPicPr>
            <a:picLocks noChangeAspect="1"/>
          </p:cNvPicPr>
          <p:nvPr/>
        </p:nvPicPr>
        <p:blipFill>
          <a:blip r:embed="rId2"/>
          <a:stretch>
            <a:fillRect/>
          </a:stretch>
        </p:blipFill>
        <p:spPr>
          <a:xfrm>
            <a:off x="695250" y="3407668"/>
            <a:ext cx="7347659" cy="2469672"/>
          </a:xfrm>
          <a:prstGeom prst="rect">
            <a:avLst/>
          </a:prstGeom>
        </p:spPr>
      </p:pic>
    </p:spTree>
    <p:extLst>
      <p:ext uri="{BB962C8B-B14F-4D97-AF65-F5344CB8AC3E}">
        <p14:creationId xmlns:p14="http://schemas.microsoft.com/office/powerpoint/2010/main" val="13650606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latin typeface="+mn-ea"/>
              </a:rPr>
              <a:t>4.2</a:t>
            </a:r>
            <a:r>
              <a:rPr lang="ja-JP" altLang="en-US" dirty="0">
                <a:latin typeface="+mn-ea"/>
              </a:rPr>
              <a:t> メニュー定義・作成（</a:t>
            </a:r>
            <a:r>
              <a:rPr lang="en-US" altLang="ja-JP" dirty="0">
                <a:latin typeface="+mn-ea"/>
              </a:rPr>
              <a:t>3/3</a:t>
            </a:r>
            <a:r>
              <a:rPr lang="ja-JP" altLang="en-US" dirty="0">
                <a:latin typeface="+mn-ea"/>
              </a:rPr>
              <a:t>）</a:t>
            </a:r>
            <a:endParaRPr kumimoji="1" lang="ja-JP" altLang="en-US" dirty="0"/>
          </a:p>
        </p:txBody>
      </p:sp>
      <p:sp>
        <p:nvSpPr>
          <p:cNvPr id="3" name="コンテンツ プレースホルダー 2"/>
          <p:cNvSpPr>
            <a:spLocks noGrp="1"/>
          </p:cNvSpPr>
          <p:nvPr>
            <p:ph sz="quarter" idx="10"/>
          </p:nvPr>
        </p:nvSpPr>
        <p:spPr>
          <a:xfrm>
            <a:off x="239350" y="779098"/>
            <a:ext cx="11952649" cy="777642"/>
          </a:xfrm>
        </p:spPr>
        <p:txBody>
          <a:bodyPr>
            <a:noAutofit/>
          </a:bodyPr>
          <a:lstStyle/>
          <a:p>
            <a:r>
              <a:rPr lang="ja-JP" altLang="en-US" dirty="0"/>
              <a:t>○○</a:t>
            </a:r>
            <a:r>
              <a:rPr lang="en-US" altLang="ja-JP" dirty="0"/>
              <a:t>_</a:t>
            </a:r>
            <a:r>
              <a:rPr lang="en-US" altLang="ja-JP" dirty="0" err="1"/>
              <a:t>sys_id</a:t>
            </a:r>
            <a:r>
              <a:rPr lang="ja-JP" altLang="en-US" dirty="0"/>
              <a:t>紐づけ表を利用する場合</a:t>
            </a:r>
            <a:endParaRPr lang="en-US" altLang="ja-JP" dirty="0"/>
          </a:p>
          <a:p>
            <a:pPr lvl="1"/>
            <a:r>
              <a:rPr lang="ja-JP" altLang="en-US" sz="1800" dirty="0"/>
              <a:t>必須項目である</a:t>
            </a:r>
            <a:r>
              <a:rPr lang="en-US" altLang="ja-JP" sz="1800" dirty="0" err="1"/>
              <a:t>sys_id</a:t>
            </a:r>
            <a:r>
              <a:rPr lang="ja-JP" altLang="en-US" sz="1800" dirty="0"/>
              <a:t>を参照できるようにする必要があります。</a:t>
            </a:r>
            <a:endParaRPr lang="en-US" altLang="ja-JP" sz="1800" dirty="0"/>
          </a:p>
          <a:p>
            <a:pPr marL="180000" lvl="1" indent="0">
              <a:buNone/>
            </a:pPr>
            <a:endParaRPr kumimoji="1" lang="en-US" altLang="ja-JP" sz="1800" dirty="0"/>
          </a:p>
        </p:txBody>
      </p:sp>
      <p:sp>
        <p:nvSpPr>
          <p:cNvPr id="23" name="コンテンツ プレースホルダー 2"/>
          <p:cNvSpPr txBox="1">
            <a:spLocks/>
          </p:cNvSpPr>
          <p:nvPr/>
        </p:nvSpPr>
        <p:spPr bwMode="gray">
          <a:xfrm>
            <a:off x="239349" y="1925404"/>
            <a:ext cx="11952649" cy="404864"/>
          </a:xfrm>
          <a:prstGeom prst="rect">
            <a:avLst/>
          </a:prstGeom>
        </p:spPr>
        <p:txBody>
          <a:bodyPr vert="horz" lIns="91440" tIns="45720" rIns="91440" bIns="45720" rtlCol="0">
            <a:noAutofit/>
          </a:bodyPr>
          <a:lst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lang="ja-JP" altLang="en-US" sz="2000" b="0" noProof="0" dirty="0" smtClean="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lang="ja-JP" altLang="en-US" sz="1600" b="0" noProof="0" dirty="0" smtClean="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lang="ja-JP" altLang="en-US" sz="1400" b="0" noProof="0" dirty="0" smtClean="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lang="ja-JP" altLang="en-US" sz="1200" b="0" noProof="0" dirty="0" smtClean="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a:lstStyle>
          <a:p>
            <a:r>
              <a:rPr lang="ja-JP" altLang="en-US" kern="0" dirty="0"/>
              <a:t>入力例２</a:t>
            </a:r>
            <a:endParaRPr lang="en-US" altLang="ja-JP" kern="0" dirty="0"/>
          </a:p>
        </p:txBody>
      </p:sp>
      <p:pic>
        <p:nvPicPr>
          <p:cNvPr id="5" name="図 4">
            <a:extLst>
              <a:ext uri="{FF2B5EF4-FFF2-40B4-BE49-F238E27FC236}">
                <a16:creationId xmlns:a16="http://schemas.microsoft.com/office/drawing/2014/main" id="{0329D612-DF84-4811-A344-C43543016AB8}"/>
              </a:ext>
            </a:extLst>
          </p:cNvPr>
          <p:cNvPicPr>
            <a:picLocks noChangeAspect="1"/>
          </p:cNvPicPr>
          <p:nvPr/>
        </p:nvPicPr>
        <p:blipFill>
          <a:blip r:embed="rId2"/>
          <a:stretch>
            <a:fillRect/>
          </a:stretch>
        </p:blipFill>
        <p:spPr>
          <a:xfrm>
            <a:off x="436821" y="2330268"/>
            <a:ext cx="8878539" cy="2753109"/>
          </a:xfrm>
          <a:prstGeom prst="rect">
            <a:avLst/>
          </a:prstGeom>
        </p:spPr>
      </p:pic>
      <p:pic>
        <p:nvPicPr>
          <p:cNvPr id="12" name="図 11">
            <a:extLst>
              <a:ext uri="{FF2B5EF4-FFF2-40B4-BE49-F238E27FC236}">
                <a16:creationId xmlns:a16="http://schemas.microsoft.com/office/drawing/2014/main" id="{65AE6E4A-CE4A-44A7-BBDB-5E0746831FDE}"/>
              </a:ext>
            </a:extLst>
          </p:cNvPr>
          <p:cNvPicPr>
            <a:picLocks noChangeAspect="1"/>
          </p:cNvPicPr>
          <p:nvPr/>
        </p:nvPicPr>
        <p:blipFill>
          <a:blip r:embed="rId3"/>
          <a:stretch>
            <a:fillRect/>
          </a:stretch>
        </p:blipFill>
        <p:spPr>
          <a:xfrm>
            <a:off x="3733802" y="3885256"/>
            <a:ext cx="6868484" cy="1381318"/>
          </a:xfrm>
          <a:prstGeom prst="rect">
            <a:avLst/>
          </a:prstGeom>
        </p:spPr>
      </p:pic>
      <p:cxnSp>
        <p:nvCxnSpPr>
          <p:cNvPr id="15" name="直線矢印コネクタ 14">
            <a:extLst>
              <a:ext uri="{FF2B5EF4-FFF2-40B4-BE49-F238E27FC236}">
                <a16:creationId xmlns:a16="http://schemas.microsoft.com/office/drawing/2014/main" id="{3A03184E-DA3A-442B-AD25-F7C4A11C9747}"/>
              </a:ext>
            </a:extLst>
          </p:cNvPr>
          <p:cNvCxnSpPr>
            <a:cxnSpLocks/>
            <a:stCxn id="16" idx="3"/>
          </p:cNvCxnSpPr>
          <p:nvPr/>
        </p:nvCxnSpPr>
        <p:spPr bwMode="auto">
          <a:xfrm>
            <a:off x="3575650" y="3518078"/>
            <a:ext cx="453565" cy="1008685"/>
          </a:xfrm>
          <a:prstGeom prst="straightConnector1">
            <a:avLst/>
          </a:prstGeom>
          <a:solidFill>
            <a:schemeClr val="bg1"/>
          </a:solidFill>
          <a:ln w="222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6" name="正方形/長方形 15">
            <a:extLst>
              <a:ext uri="{FF2B5EF4-FFF2-40B4-BE49-F238E27FC236}">
                <a16:creationId xmlns:a16="http://schemas.microsoft.com/office/drawing/2014/main" id="{184E572C-C9AE-4053-9F16-0361ACCA3F0D}"/>
              </a:ext>
            </a:extLst>
          </p:cNvPr>
          <p:cNvSpPr/>
          <p:nvPr/>
        </p:nvSpPr>
        <p:spPr bwMode="auto">
          <a:xfrm>
            <a:off x="2783540" y="3396342"/>
            <a:ext cx="792110" cy="243472"/>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0" name="正方形/長方形 19">
            <a:extLst>
              <a:ext uri="{FF2B5EF4-FFF2-40B4-BE49-F238E27FC236}">
                <a16:creationId xmlns:a16="http://schemas.microsoft.com/office/drawing/2014/main" id="{0B29C41C-A4BC-460B-8336-746F856C5E89}"/>
              </a:ext>
            </a:extLst>
          </p:cNvPr>
          <p:cNvSpPr/>
          <p:nvPr/>
        </p:nvSpPr>
        <p:spPr bwMode="auto">
          <a:xfrm>
            <a:off x="9044799" y="4931106"/>
            <a:ext cx="784835" cy="37457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Tree>
    <p:extLst>
      <p:ext uri="{BB962C8B-B14F-4D97-AF65-F5344CB8AC3E}">
        <p14:creationId xmlns:p14="http://schemas.microsoft.com/office/powerpoint/2010/main" val="17498951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stretch>
            <a:fillRect/>
          </a:stretch>
        </p:blipFill>
        <p:spPr>
          <a:xfrm>
            <a:off x="416438" y="2154327"/>
            <a:ext cx="11259379" cy="2570853"/>
          </a:xfrm>
          <a:prstGeom prst="rect">
            <a:avLst/>
          </a:prstGeom>
        </p:spPr>
      </p:pic>
      <p:sp>
        <p:nvSpPr>
          <p:cNvPr id="2" name="タイトル 1"/>
          <p:cNvSpPr>
            <a:spLocks noGrp="1"/>
          </p:cNvSpPr>
          <p:nvPr>
            <p:ph type="title"/>
          </p:nvPr>
        </p:nvSpPr>
        <p:spPr/>
        <p:txBody>
          <a:bodyPr>
            <a:normAutofit/>
          </a:bodyPr>
          <a:lstStyle/>
          <a:p>
            <a:r>
              <a:rPr lang="en-US" altLang="ja-JP" dirty="0"/>
              <a:t>4.3</a:t>
            </a:r>
            <a:r>
              <a:rPr lang="ja-JP" altLang="en-US" dirty="0"/>
              <a:t> ロール・メニュー紐付管理</a:t>
            </a:r>
            <a:endParaRPr kumimoji="1" lang="ja-JP" altLang="en-US" dirty="0"/>
          </a:p>
        </p:txBody>
      </p:sp>
      <p:sp>
        <p:nvSpPr>
          <p:cNvPr id="3" name="コンテンツ プレースホルダー 2"/>
          <p:cNvSpPr>
            <a:spLocks noGrp="1"/>
          </p:cNvSpPr>
          <p:nvPr>
            <p:ph sz="quarter" idx="10"/>
          </p:nvPr>
        </p:nvSpPr>
        <p:spPr>
          <a:xfrm>
            <a:off x="239351" y="779098"/>
            <a:ext cx="11713300" cy="1569752"/>
          </a:xfrm>
        </p:spPr>
        <p:txBody>
          <a:bodyPr>
            <a:noAutofit/>
          </a:bodyPr>
          <a:lstStyle/>
          <a:p>
            <a:r>
              <a:rPr lang="ja-JP" altLang="en-US" dirty="0"/>
              <a:t>連携対象メニューとロールを紐付づけます。</a:t>
            </a:r>
            <a:endParaRPr kumimoji="1" lang="en-US" altLang="ja-JP" dirty="0"/>
          </a:p>
          <a:p>
            <a:pPr marL="174625" indent="0">
              <a:buNone/>
            </a:pPr>
            <a:r>
              <a:rPr lang="ja-JP" altLang="en-US" dirty="0"/>
              <a:t>各項目の細部については</a:t>
            </a:r>
            <a:r>
              <a:rPr lang="en-US" altLang="ja-JP" dirty="0">
                <a:hlinkClick r:id="rId3"/>
              </a:rPr>
              <a:t>ITA</a:t>
            </a:r>
            <a:r>
              <a:rPr lang="ja-JP" altLang="en-US" dirty="0">
                <a:hlinkClick r:id="rId3"/>
              </a:rPr>
              <a:t>利用手順マニュアル</a:t>
            </a:r>
            <a:r>
              <a:rPr lang="ja-JP" altLang="en-US" dirty="0"/>
              <a:t>をご参照ください。</a:t>
            </a:r>
          </a:p>
        </p:txBody>
      </p:sp>
      <p:graphicFrame>
        <p:nvGraphicFramePr>
          <p:cNvPr id="19" name="表 18">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3693481921"/>
              </p:ext>
            </p:extLst>
          </p:nvPr>
        </p:nvGraphicFramePr>
        <p:xfrm>
          <a:off x="5591930" y="4892763"/>
          <a:ext cx="6408890" cy="1560657"/>
        </p:xfrm>
        <a:graphic>
          <a:graphicData uri="http://schemas.openxmlformats.org/drawingml/2006/table">
            <a:tbl>
              <a:tblPr firstRow="1" bandRow="1">
                <a:tableStyleId>{93296810-A885-4BE3-A3E7-6D5BEEA58F35}</a:tableStyleId>
              </a:tblPr>
              <a:tblGrid>
                <a:gridCol w="2185645">
                  <a:extLst>
                    <a:ext uri="{9D8B030D-6E8A-4147-A177-3AD203B41FA5}">
                      <a16:colId xmlns:a16="http://schemas.microsoft.com/office/drawing/2014/main" val="1884901537"/>
                    </a:ext>
                  </a:extLst>
                </a:gridCol>
                <a:gridCol w="4223245">
                  <a:extLst>
                    <a:ext uri="{9D8B030D-6E8A-4147-A177-3AD203B41FA5}">
                      <a16:colId xmlns:a16="http://schemas.microsoft.com/office/drawing/2014/main" val="2768844600"/>
                    </a:ext>
                  </a:extLst>
                </a:gridCol>
              </a:tblGrid>
              <a:tr h="35149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349701">
                <a:tc>
                  <a:txBody>
                    <a:bodyPr/>
                    <a:lstStyle/>
                    <a:p>
                      <a:pPr algn="ctr"/>
                      <a:r>
                        <a:rPr kumimoji="1" lang="ja-JP" altLang="en-US" sz="1200" dirty="0"/>
                        <a:t>ロール（</a:t>
                      </a:r>
                      <a:r>
                        <a:rPr kumimoji="1" lang="en-US" altLang="ja-JP" sz="1200" dirty="0"/>
                        <a:t>ID:</a:t>
                      </a:r>
                      <a:r>
                        <a:rPr kumimoji="1" lang="ja-JP" altLang="en-US" sz="1200" dirty="0"/>
                        <a:t>名称）</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ja-JP" sz="1200">
                          <a:latin typeface="+mn-ea"/>
                        </a:rPr>
                        <a:t>600002:ServiceNow</a:t>
                      </a:r>
                      <a:r>
                        <a:rPr lang="ja-JP" altLang="en-US" sz="1200">
                          <a:latin typeface="+mn-ea"/>
                        </a:rPr>
                        <a:t>管理者ロール（固定）</a:t>
                      </a:r>
                      <a:endParaRPr lang="en-US" altLang="ja-JP" sz="1200" dirty="0">
                        <a:latin typeface="+mn-ea"/>
                      </a:endParaRP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r h="349701">
                <a:tc>
                  <a:txBody>
                    <a:bodyPr/>
                    <a:lstStyle/>
                    <a:p>
                      <a:pPr algn="ctr"/>
                      <a:r>
                        <a:rPr kumimoji="1" lang="ja-JP" altLang="en-US" sz="1200" dirty="0"/>
                        <a:t>メニューグループ</a:t>
                      </a:r>
                      <a:r>
                        <a:rPr kumimoji="1" lang="en-US" altLang="ja-JP" sz="1200" dirty="0"/>
                        <a:t>:</a:t>
                      </a:r>
                      <a:r>
                        <a:rPr kumimoji="1" lang="ja-JP" altLang="en-US" sz="1200" dirty="0"/>
                        <a:t>メニュー</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a:latin typeface="+mn-ea"/>
                        </a:rPr>
                        <a:t>紐付けたいメニュー</a:t>
                      </a:r>
                      <a:endParaRPr lang="en-US" altLang="ja-JP" sz="1200" dirty="0">
                        <a:latin typeface="+mn-ea"/>
                      </a:endParaRP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2068053"/>
                  </a:ext>
                </a:extLst>
              </a:tr>
              <a:tr h="349701">
                <a:tc>
                  <a:txBody>
                    <a:bodyPr/>
                    <a:lstStyle/>
                    <a:p>
                      <a:pPr algn="ctr"/>
                      <a:r>
                        <a:rPr kumimoji="1" lang="ja-JP" altLang="en-US" sz="1200" dirty="0"/>
                        <a:t>紐付</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a:latin typeface="+mn-ea"/>
                        </a:rPr>
                        <a:t>メンテナンス可（固定）</a:t>
                      </a:r>
                      <a:endParaRPr lang="en-US" altLang="ja-JP" sz="1200">
                        <a:latin typeface="+mn-ea"/>
                      </a:endParaRPr>
                    </a:p>
                    <a:p>
                      <a:pPr algn="ctr"/>
                      <a:r>
                        <a:rPr lang="en-US" altLang="ja-JP" sz="1200">
                          <a:latin typeface="+mn-ea"/>
                        </a:rPr>
                        <a:t>※</a:t>
                      </a:r>
                      <a:r>
                        <a:rPr lang="ja-JP" altLang="en-US" sz="1200">
                          <a:latin typeface="+mn-ea"/>
                        </a:rPr>
                        <a:t>表示だけさせてたいといった場合は「閲覧のみ」でも可</a:t>
                      </a:r>
                      <a:endParaRPr lang="en-US" altLang="ja-JP" sz="1200" dirty="0">
                        <a:latin typeface="+mn-ea"/>
                      </a:endParaRP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12635265"/>
                  </a:ext>
                </a:extLst>
              </a:tr>
            </a:tbl>
          </a:graphicData>
        </a:graphic>
      </p:graphicFrame>
    </p:spTree>
    <p:extLst>
      <p:ext uri="{BB962C8B-B14F-4D97-AF65-F5344CB8AC3E}">
        <p14:creationId xmlns:p14="http://schemas.microsoft.com/office/powerpoint/2010/main" val="9280743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txBox="1">
            <a:spLocks/>
          </p:cNvSpPr>
          <p:nvPr/>
        </p:nvSpPr>
        <p:spPr bwMode="gray">
          <a:xfrm>
            <a:off x="391584" y="3197473"/>
            <a:ext cx="11712000" cy="467239"/>
          </a:xfrm>
          <a:prstGeom prst="rect">
            <a:avLst/>
          </a:prstGeom>
        </p:spPr>
        <p:txBody>
          <a:bodyPr vert="horz" wrap="square" lIns="91440" tIns="36000" rIns="91440" bIns="0" rtlCol="0" anchor="b">
            <a:spAutoFit/>
          </a:bodyPr>
          <a:lstStyle>
            <a:lvl1pPr algn="l" rtl="0" eaLnBrk="0" fontAlgn="base" hangingPunct="0">
              <a:spcBef>
                <a:spcPct val="0"/>
              </a:spcBef>
              <a:spcAft>
                <a:spcPct val="0"/>
              </a:spcAft>
              <a:defRPr kumimoji="1" sz="2800" b="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r>
              <a:rPr lang="en-US" altLang="ja-JP" dirty="0">
                <a:latin typeface="+mn-ea"/>
              </a:rPr>
              <a:t>5.</a:t>
            </a:r>
            <a:r>
              <a:rPr lang="ja-JP" altLang="en-US" dirty="0">
                <a:latin typeface="+mn-ea"/>
              </a:rPr>
              <a:t> </a:t>
            </a:r>
            <a:r>
              <a:rPr lang="en-US" altLang="ja-JP" dirty="0" err="1">
                <a:latin typeface="+mn-ea"/>
              </a:rPr>
              <a:t>ServiceNow</a:t>
            </a:r>
            <a:r>
              <a:rPr lang="ja-JP" altLang="en-US" dirty="0">
                <a:latin typeface="+mn-ea"/>
              </a:rPr>
              <a:t>からの情報取得方法</a:t>
            </a:r>
            <a:endParaRPr lang="en-US" altLang="ja-JP" dirty="0">
              <a:latin typeface="+mn-ea"/>
            </a:endParaRPr>
          </a:p>
        </p:txBody>
      </p:sp>
    </p:spTree>
    <p:extLst>
      <p:ext uri="{BB962C8B-B14F-4D97-AF65-F5344CB8AC3E}">
        <p14:creationId xmlns:p14="http://schemas.microsoft.com/office/powerpoint/2010/main" val="2678667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latin typeface="+mn-ea"/>
              </a:rPr>
              <a:t>5.1</a:t>
            </a:r>
            <a:r>
              <a:rPr lang="ja-JP" altLang="en-US" dirty="0">
                <a:latin typeface="+mn-ea"/>
              </a:rPr>
              <a:t> テーブル名の取得</a:t>
            </a:r>
            <a:endParaRPr kumimoji="1" lang="ja-JP" altLang="en-US" dirty="0"/>
          </a:p>
        </p:txBody>
      </p:sp>
      <p:sp>
        <p:nvSpPr>
          <p:cNvPr id="3" name="コンテンツ プレースホルダー 2"/>
          <p:cNvSpPr>
            <a:spLocks noGrp="1"/>
          </p:cNvSpPr>
          <p:nvPr>
            <p:ph sz="quarter" idx="10"/>
          </p:nvPr>
        </p:nvSpPr>
        <p:spPr>
          <a:xfrm>
            <a:off x="239351" y="779098"/>
            <a:ext cx="11713300" cy="2211816"/>
          </a:xfrm>
        </p:spPr>
        <p:txBody>
          <a:bodyPr>
            <a:noAutofit/>
          </a:bodyPr>
          <a:lstStyle/>
          <a:p>
            <a:r>
              <a:rPr lang="ja-JP" altLang="en-US" dirty="0"/>
              <a:t>取得手順</a:t>
            </a:r>
            <a:endParaRPr kumimoji="1" lang="en-US" altLang="ja-JP" dirty="0"/>
          </a:p>
          <a:p>
            <a:pPr lvl="1"/>
            <a:r>
              <a:rPr lang="en-US" altLang="ja-JP" dirty="0"/>
              <a:t>ServiceNow</a:t>
            </a:r>
            <a:r>
              <a:rPr lang="ja-JP" altLang="en-US" dirty="0"/>
              <a:t>へログイン</a:t>
            </a:r>
            <a:endParaRPr lang="en-US" altLang="ja-JP" dirty="0"/>
          </a:p>
          <a:p>
            <a:pPr lvl="1"/>
            <a:r>
              <a:rPr lang="ja-JP" altLang="en-US" dirty="0"/>
              <a:t>「構成管理</a:t>
            </a:r>
            <a:r>
              <a:rPr lang="en-US" altLang="ja-JP" dirty="0"/>
              <a:t>CMDB</a:t>
            </a:r>
            <a:r>
              <a:rPr lang="ja-JP" altLang="en-US" dirty="0"/>
              <a:t>」へ移動する。</a:t>
            </a:r>
            <a:endParaRPr lang="en-US" altLang="ja-JP" dirty="0"/>
          </a:p>
          <a:p>
            <a:pPr lvl="1"/>
            <a:r>
              <a:rPr lang="ja-JP" altLang="en-US" dirty="0"/>
              <a:t>テーブル名を取得したいメニューの「    」を押下する。</a:t>
            </a:r>
            <a:endParaRPr lang="en-US" altLang="ja-JP" dirty="0"/>
          </a:p>
          <a:p>
            <a:pPr lvl="1"/>
            <a:r>
              <a:rPr lang="ja-JP" altLang="en-US" dirty="0"/>
              <a:t>「リンクタイプ」を押下する。</a:t>
            </a:r>
            <a:endParaRPr lang="en-US" altLang="ja-JP" dirty="0"/>
          </a:p>
          <a:p>
            <a:pPr lvl="1"/>
            <a:r>
              <a:rPr lang="ja-JP" altLang="en-US" dirty="0"/>
              <a:t>テーブル欄に表示されている角括弧内の値を</a:t>
            </a:r>
            <a:r>
              <a:rPr lang="en-US" altLang="ja-JP" dirty="0"/>
              <a:t>ITA</a:t>
            </a:r>
            <a:r>
              <a:rPr lang="ja-JP" altLang="en-US" dirty="0" err="1"/>
              <a:t>に登</a:t>
            </a:r>
            <a:r>
              <a:rPr lang="ja-JP" altLang="en-US" dirty="0"/>
              <a:t>録する。</a:t>
            </a:r>
            <a:endParaRPr lang="en-US" altLang="ja-JP" dirty="0"/>
          </a:p>
        </p:txBody>
      </p:sp>
      <p:pic>
        <p:nvPicPr>
          <p:cNvPr id="5" name="図 4"/>
          <p:cNvPicPr>
            <a:picLocks noChangeAspect="1"/>
          </p:cNvPicPr>
          <p:nvPr/>
        </p:nvPicPr>
        <p:blipFill>
          <a:blip r:embed="rId2"/>
          <a:stretch>
            <a:fillRect/>
          </a:stretch>
        </p:blipFill>
        <p:spPr>
          <a:xfrm>
            <a:off x="513597" y="3207944"/>
            <a:ext cx="2343477" cy="581106"/>
          </a:xfrm>
          <a:prstGeom prst="rect">
            <a:avLst/>
          </a:prstGeom>
        </p:spPr>
      </p:pic>
      <p:pic>
        <p:nvPicPr>
          <p:cNvPr id="6" name="図 5"/>
          <p:cNvPicPr>
            <a:picLocks noChangeAspect="1"/>
          </p:cNvPicPr>
          <p:nvPr/>
        </p:nvPicPr>
        <p:blipFill rotWithShape="1">
          <a:blip r:embed="rId3"/>
          <a:srcRect l="-442" t="-2584" r="56096" b="2584"/>
          <a:stretch/>
        </p:blipFill>
        <p:spPr>
          <a:xfrm>
            <a:off x="3483941" y="3068980"/>
            <a:ext cx="5018755" cy="1771897"/>
          </a:xfrm>
          <a:prstGeom prst="rect">
            <a:avLst/>
          </a:prstGeom>
        </p:spPr>
      </p:pic>
      <p:sp>
        <p:nvSpPr>
          <p:cNvPr id="19" name="テキスト ボックス 18"/>
          <p:cNvSpPr txBox="1"/>
          <p:nvPr/>
        </p:nvSpPr>
        <p:spPr>
          <a:xfrm>
            <a:off x="407210" y="2910128"/>
            <a:ext cx="1656230" cy="230832"/>
          </a:xfrm>
          <a:prstGeom prst="rect">
            <a:avLst/>
          </a:prstGeom>
          <a:noFill/>
        </p:spPr>
        <p:txBody>
          <a:bodyPr wrap="square" rtlCol="0">
            <a:spAutoFit/>
          </a:bodyPr>
          <a:lstStyle/>
          <a:p>
            <a:r>
              <a:rPr lang="en-US" altLang="ja-JP" sz="900" dirty="0"/>
              <a:t>ServiceNow</a:t>
            </a:r>
            <a:endParaRPr kumimoji="1" lang="ja-JP" altLang="en-US" sz="900" dirty="0"/>
          </a:p>
        </p:txBody>
      </p:sp>
      <p:sp>
        <p:nvSpPr>
          <p:cNvPr id="20" name="正方形/長方形 19"/>
          <p:cNvSpPr/>
          <p:nvPr/>
        </p:nvSpPr>
        <p:spPr bwMode="auto">
          <a:xfrm>
            <a:off x="2216985" y="3356990"/>
            <a:ext cx="346481" cy="30968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2" name="正方形/長方形 21"/>
          <p:cNvSpPr/>
          <p:nvPr/>
        </p:nvSpPr>
        <p:spPr bwMode="auto">
          <a:xfrm>
            <a:off x="6790126" y="4490880"/>
            <a:ext cx="1224170" cy="30968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pic>
        <p:nvPicPr>
          <p:cNvPr id="24" name="図 23"/>
          <p:cNvPicPr>
            <a:picLocks noChangeAspect="1"/>
          </p:cNvPicPr>
          <p:nvPr/>
        </p:nvPicPr>
        <p:blipFill rotWithShape="1">
          <a:blip r:embed="rId2"/>
          <a:srcRect l="73530" t="26395" r="14179" b="24038"/>
          <a:stretch/>
        </p:blipFill>
        <p:spPr>
          <a:xfrm>
            <a:off x="4171180" y="1733340"/>
            <a:ext cx="288040" cy="288040"/>
          </a:xfrm>
          <a:prstGeom prst="rect">
            <a:avLst/>
          </a:prstGeom>
        </p:spPr>
      </p:pic>
      <p:sp>
        <p:nvSpPr>
          <p:cNvPr id="29" name="円形吹き出し 28"/>
          <p:cNvSpPr/>
          <p:nvPr/>
        </p:nvSpPr>
        <p:spPr bwMode="auto">
          <a:xfrm>
            <a:off x="2690307" y="2852980"/>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①</a:t>
            </a:r>
          </a:p>
        </p:txBody>
      </p:sp>
      <p:sp>
        <p:nvSpPr>
          <p:cNvPr id="30" name="円形吹き出し 29"/>
          <p:cNvSpPr/>
          <p:nvPr/>
        </p:nvSpPr>
        <p:spPr bwMode="auto">
          <a:xfrm>
            <a:off x="5299017" y="2890140"/>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②</a:t>
            </a:r>
          </a:p>
        </p:txBody>
      </p:sp>
      <p:sp>
        <p:nvSpPr>
          <p:cNvPr id="31" name="正方形/長方形 30"/>
          <p:cNvSpPr/>
          <p:nvPr/>
        </p:nvSpPr>
        <p:spPr bwMode="auto">
          <a:xfrm>
            <a:off x="4142311" y="3194700"/>
            <a:ext cx="977250" cy="25488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grpSp>
        <p:nvGrpSpPr>
          <p:cNvPr id="21" name="グループ化 20"/>
          <p:cNvGrpSpPr/>
          <p:nvPr/>
        </p:nvGrpSpPr>
        <p:grpSpPr>
          <a:xfrm>
            <a:off x="248106" y="5880248"/>
            <a:ext cx="1114306" cy="380132"/>
            <a:chOff x="419520" y="4643499"/>
            <a:chExt cx="1282134" cy="437384"/>
          </a:xfrm>
          <a:effectLst>
            <a:outerShdw blurRad="25400" dist="25400" dir="5400000" algn="t" rotWithShape="0">
              <a:prstClr val="black">
                <a:alpha val="53000"/>
              </a:prstClr>
            </a:outerShdw>
          </a:effectLst>
        </p:grpSpPr>
        <p:sp>
          <p:nvSpPr>
            <p:cNvPr id="23" name="フリーフォーム 22"/>
            <p:cNvSpPr/>
            <p:nvPr/>
          </p:nvSpPr>
          <p:spPr bwMode="auto">
            <a:xfrm>
              <a:off x="419520" y="4643499"/>
              <a:ext cx="1282134" cy="437384"/>
            </a:xfrm>
            <a:custGeom>
              <a:avLst/>
              <a:gdLst>
                <a:gd name="connsiteX0" fmla="*/ 218692 w 1282134"/>
                <a:gd name="connsiteY0" fmla="*/ 0 h 437384"/>
                <a:gd name="connsiteX1" fmla="*/ 756435 w 1282134"/>
                <a:gd name="connsiteY1" fmla="*/ 0 h 437384"/>
                <a:gd name="connsiteX2" fmla="*/ 957941 w 1282134"/>
                <a:gd name="connsiteY2" fmla="*/ 133568 h 437384"/>
                <a:gd name="connsiteX3" fmla="*/ 962491 w 1282134"/>
                <a:gd name="connsiteY3" fmla="*/ 156105 h 437384"/>
                <a:gd name="connsiteX4" fmla="*/ 1040020 w 1282134"/>
                <a:gd name="connsiteY4" fmla="*/ 156105 h 437384"/>
                <a:gd name="connsiteX5" fmla="*/ 998593 w 1282134"/>
                <a:gd name="connsiteY5" fmla="*/ 120102 h 437384"/>
                <a:gd name="connsiteX6" fmla="*/ 991631 w 1282134"/>
                <a:gd name="connsiteY6" fmla="*/ 35586 h 437384"/>
                <a:gd name="connsiteX7" fmla="*/ 1031204 w 1282134"/>
                <a:gd name="connsiteY7" fmla="*/ 14495 h 437384"/>
                <a:gd name="connsiteX8" fmla="*/ 1073661 w 1282134"/>
                <a:gd name="connsiteY8" fmla="*/ 28413 h 437384"/>
                <a:gd name="connsiteX9" fmla="*/ 1277634 w 1282134"/>
                <a:gd name="connsiteY9" fmla="*/ 205683 h 437384"/>
                <a:gd name="connsiteX10" fmla="*/ 1282132 w 1282134"/>
                <a:gd name="connsiteY10" fmla="*/ 216068 h 437384"/>
                <a:gd name="connsiteX11" fmla="*/ 1277634 w 1282134"/>
                <a:gd name="connsiteY11" fmla="*/ 225185 h 437384"/>
                <a:gd name="connsiteX12" fmla="*/ 1073661 w 1282134"/>
                <a:gd name="connsiteY12" fmla="*/ 402456 h 437384"/>
                <a:gd name="connsiteX13" fmla="*/ 991631 w 1282134"/>
                <a:gd name="connsiteY13" fmla="*/ 395283 h 437384"/>
                <a:gd name="connsiteX14" fmla="*/ 998593 w 1282134"/>
                <a:gd name="connsiteY14" fmla="*/ 310767 h 437384"/>
                <a:gd name="connsiteX15" fmla="*/ 1038531 w 1282134"/>
                <a:gd name="connsiteY15" fmla="*/ 276058 h 437384"/>
                <a:gd name="connsiteX16" fmla="*/ 963545 w 1282134"/>
                <a:gd name="connsiteY16" fmla="*/ 276058 h 437384"/>
                <a:gd name="connsiteX17" fmla="*/ 957941 w 1282134"/>
                <a:gd name="connsiteY17" fmla="*/ 303817 h 437384"/>
                <a:gd name="connsiteX18" fmla="*/ 756435 w 1282134"/>
                <a:gd name="connsiteY18" fmla="*/ 437384 h 437384"/>
                <a:gd name="connsiteX19" fmla="*/ 218692 w 1282134"/>
                <a:gd name="connsiteY19" fmla="*/ 437384 h 437384"/>
                <a:gd name="connsiteX20" fmla="*/ 0 w 1282134"/>
                <a:gd name="connsiteY20" fmla="*/ 218692 h 437384"/>
                <a:gd name="connsiteX21" fmla="*/ 218692 w 1282134"/>
                <a:gd name="connsiteY21" fmla="*/ 0 h 4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2134" h="437384">
                  <a:moveTo>
                    <a:pt x="218692" y="0"/>
                  </a:moveTo>
                  <a:lnTo>
                    <a:pt x="756435" y="0"/>
                  </a:lnTo>
                  <a:cubicBezTo>
                    <a:pt x="847020" y="0"/>
                    <a:pt x="924742" y="55076"/>
                    <a:pt x="957941" y="133568"/>
                  </a:cubicBezTo>
                  <a:lnTo>
                    <a:pt x="962491" y="156105"/>
                  </a:lnTo>
                  <a:lnTo>
                    <a:pt x="1040020" y="156105"/>
                  </a:lnTo>
                  <a:lnTo>
                    <a:pt x="998593" y="120102"/>
                  </a:lnTo>
                  <a:cubicBezTo>
                    <a:pt x="974018" y="98743"/>
                    <a:pt x="970902" y="60905"/>
                    <a:pt x="991631" y="35586"/>
                  </a:cubicBezTo>
                  <a:cubicBezTo>
                    <a:pt x="1001996" y="22926"/>
                    <a:pt x="1016360" y="15793"/>
                    <a:pt x="1031204" y="14495"/>
                  </a:cubicBezTo>
                  <a:cubicBezTo>
                    <a:pt x="1046049" y="13197"/>
                    <a:pt x="1061374" y="17734"/>
                    <a:pt x="1073661" y="28413"/>
                  </a:cubicBezTo>
                  <a:lnTo>
                    <a:pt x="1277634" y="205683"/>
                  </a:lnTo>
                  <a:cubicBezTo>
                    <a:pt x="1277506" y="206145"/>
                    <a:pt x="1282260" y="210577"/>
                    <a:pt x="1282132" y="216068"/>
                  </a:cubicBezTo>
                  <a:cubicBezTo>
                    <a:pt x="1282004" y="221559"/>
                    <a:pt x="1277506" y="225234"/>
                    <a:pt x="1277634" y="225185"/>
                  </a:cubicBezTo>
                  <a:lnTo>
                    <a:pt x="1073661" y="402456"/>
                  </a:lnTo>
                  <a:cubicBezTo>
                    <a:pt x="1049087" y="423814"/>
                    <a:pt x="1012360" y="420602"/>
                    <a:pt x="991631" y="395283"/>
                  </a:cubicBezTo>
                  <a:cubicBezTo>
                    <a:pt x="970902" y="369964"/>
                    <a:pt x="974018" y="332126"/>
                    <a:pt x="998593" y="310767"/>
                  </a:cubicBezTo>
                  <a:lnTo>
                    <a:pt x="1038531" y="276058"/>
                  </a:lnTo>
                  <a:lnTo>
                    <a:pt x="963545" y="276058"/>
                  </a:lnTo>
                  <a:lnTo>
                    <a:pt x="957941" y="303817"/>
                  </a:lnTo>
                  <a:cubicBezTo>
                    <a:pt x="924742" y="382309"/>
                    <a:pt x="847020" y="437384"/>
                    <a:pt x="756435" y="437384"/>
                  </a:cubicBezTo>
                  <a:lnTo>
                    <a:pt x="218692" y="437384"/>
                  </a:lnTo>
                  <a:cubicBezTo>
                    <a:pt x="97912" y="437384"/>
                    <a:pt x="0" y="339472"/>
                    <a:pt x="0" y="218692"/>
                  </a:cubicBezTo>
                  <a:cubicBezTo>
                    <a:pt x="0" y="97912"/>
                    <a:pt x="97912" y="0"/>
                    <a:pt x="218692" y="0"/>
                  </a:cubicBezTo>
                  <a:close/>
                </a:path>
              </a:pathLst>
            </a:custGeom>
            <a:solidFill>
              <a:schemeClr val="accent1">
                <a:lumMod val="60000"/>
                <a:lumOff val="40000"/>
              </a:schemeClr>
            </a:solidFill>
            <a:ln>
              <a:noFill/>
            </a:ln>
            <a:effectLst/>
            <a:scene3d>
              <a:camera prst="orthographicFront"/>
              <a:lightRig rig="threePt" dir="t"/>
            </a:scene3d>
            <a:sp3d>
              <a:bevelT w="38100" h="317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25" name="テキスト ボックス 24"/>
            <p:cNvSpPr txBox="1"/>
            <p:nvPr/>
          </p:nvSpPr>
          <p:spPr>
            <a:xfrm>
              <a:off x="514693" y="4758763"/>
              <a:ext cx="790175" cy="200343"/>
            </a:xfrm>
            <a:custGeom>
              <a:avLst/>
              <a:gdLst/>
              <a:ahLst/>
              <a:cxnLst/>
              <a:rect l="l" t="t" r="r" b="b"/>
              <a:pathLst>
                <a:path w="790175" h="200343">
                  <a:moveTo>
                    <a:pt x="38171" y="34199"/>
                  </a:moveTo>
                  <a:cubicBezTo>
                    <a:pt x="38171" y="56232"/>
                    <a:pt x="38171" y="78266"/>
                    <a:pt x="38171" y="100299"/>
                  </a:cubicBezTo>
                  <a:cubicBezTo>
                    <a:pt x="41584" y="100299"/>
                    <a:pt x="44998" y="100299"/>
                    <a:pt x="48411" y="100299"/>
                  </a:cubicBezTo>
                  <a:cubicBezTo>
                    <a:pt x="67652" y="100299"/>
                    <a:pt x="80395" y="97386"/>
                    <a:pt x="86640" y="91558"/>
                  </a:cubicBezTo>
                  <a:cubicBezTo>
                    <a:pt x="92885" y="85731"/>
                    <a:pt x="96008" y="76777"/>
                    <a:pt x="96008" y="64697"/>
                  </a:cubicBezTo>
                  <a:cubicBezTo>
                    <a:pt x="96008" y="54744"/>
                    <a:pt x="93002" y="47172"/>
                    <a:pt x="86989" y="41983"/>
                  </a:cubicBezTo>
                  <a:cubicBezTo>
                    <a:pt x="80976" y="36794"/>
                    <a:pt x="69087" y="34199"/>
                    <a:pt x="51321" y="34199"/>
                  </a:cubicBezTo>
                  <a:cubicBezTo>
                    <a:pt x="46937" y="34199"/>
                    <a:pt x="42554" y="34199"/>
                    <a:pt x="38171" y="34199"/>
                  </a:cubicBezTo>
                  <a:close/>
                  <a:moveTo>
                    <a:pt x="233600" y="30371"/>
                  </a:moveTo>
                  <a:cubicBezTo>
                    <a:pt x="219713" y="30371"/>
                    <a:pt x="208657" y="36453"/>
                    <a:pt x="200434" y="48619"/>
                  </a:cubicBezTo>
                  <a:cubicBezTo>
                    <a:pt x="192210" y="60784"/>
                    <a:pt x="188098" y="78011"/>
                    <a:pt x="188098" y="100299"/>
                  </a:cubicBezTo>
                  <a:cubicBezTo>
                    <a:pt x="188098" y="122503"/>
                    <a:pt x="192210" y="139666"/>
                    <a:pt x="200434" y="151789"/>
                  </a:cubicBezTo>
                  <a:cubicBezTo>
                    <a:pt x="208657" y="163911"/>
                    <a:pt x="219713" y="169973"/>
                    <a:pt x="233600" y="169973"/>
                  </a:cubicBezTo>
                  <a:cubicBezTo>
                    <a:pt x="247410" y="169973"/>
                    <a:pt x="258426" y="163869"/>
                    <a:pt x="266650" y="151661"/>
                  </a:cubicBezTo>
                  <a:cubicBezTo>
                    <a:pt x="274874" y="139453"/>
                    <a:pt x="278986" y="122290"/>
                    <a:pt x="278986" y="100172"/>
                  </a:cubicBezTo>
                  <a:cubicBezTo>
                    <a:pt x="278986" y="77968"/>
                    <a:pt x="274893" y="60784"/>
                    <a:pt x="266708" y="48619"/>
                  </a:cubicBezTo>
                  <a:cubicBezTo>
                    <a:pt x="258523" y="36453"/>
                    <a:pt x="247487" y="30371"/>
                    <a:pt x="233600" y="30371"/>
                  </a:cubicBezTo>
                  <a:close/>
                  <a:moveTo>
                    <a:pt x="636562" y="3956"/>
                  </a:moveTo>
                  <a:cubicBezTo>
                    <a:pt x="687767" y="3956"/>
                    <a:pt x="738971" y="3956"/>
                    <a:pt x="790175" y="3956"/>
                  </a:cubicBezTo>
                  <a:cubicBezTo>
                    <a:pt x="790175" y="14590"/>
                    <a:pt x="790175" y="25224"/>
                    <a:pt x="790175" y="35858"/>
                  </a:cubicBezTo>
                  <a:cubicBezTo>
                    <a:pt x="770974" y="35858"/>
                    <a:pt x="751772" y="35858"/>
                    <a:pt x="732570" y="35858"/>
                  </a:cubicBezTo>
                  <a:cubicBezTo>
                    <a:pt x="732570" y="89325"/>
                    <a:pt x="732570" y="142792"/>
                    <a:pt x="732570" y="196260"/>
                  </a:cubicBezTo>
                  <a:cubicBezTo>
                    <a:pt x="719769" y="196260"/>
                    <a:pt x="706968" y="196260"/>
                    <a:pt x="694167" y="196260"/>
                  </a:cubicBezTo>
                  <a:cubicBezTo>
                    <a:pt x="694167" y="142792"/>
                    <a:pt x="694167" y="89325"/>
                    <a:pt x="694167" y="35858"/>
                  </a:cubicBezTo>
                  <a:cubicBezTo>
                    <a:pt x="674966" y="35858"/>
                    <a:pt x="655764" y="35858"/>
                    <a:pt x="636562" y="35858"/>
                  </a:cubicBezTo>
                  <a:cubicBezTo>
                    <a:pt x="636562" y="25224"/>
                    <a:pt x="636562" y="14590"/>
                    <a:pt x="636562" y="3956"/>
                  </a:cubicBezTo>
                  <a:close/>
                  <a:moveTo>
                    <a:pt x="466735" y="3956"/>
                  </a:moveTo>
                  <a:cubicBezTo>
                    <a:pt x="482251" y="3956"/>
                    <a:pt x="497768" y="3956"/>
                    <a:pt x="513284" y="3956"/>
                  </a:cubicBezTo>
                  <a:cubicBezTo>
                    <a:pt x="536326" y="45386"/>
                    <a:pt x="559368" y="86816"/>
                    <a:pt x="582410" y="128245"/>
                  </a:cubicBezTo>
                  <a:cubicBezTo>
                    <a:pt x="582410" y="86816"/>
                    <a:pt x="582410" y="45386"/>
                    <a:pt x="582410" y="3956"/>
                  </a:cubicBezTo>
                  <a:cubicBezTo>
                    <a:pt x="594280" y="3956"/>
                    <a:pt x="606150" y="3956"/>
                    <a:pt x="618020" y="3956"/>
                  </a:cubicBezTo>
                  <a:cubicBezTo>
                    <a:pt x="618020" y="68057"/>
                    <a:pt x="618020" y="132159"/>
                    <a:pt x="618020" y="196260"/>
                  </a:cubicBezTo>
                  <a:cubicBezTo>
                    <a:pt x="605685" y="196260"/>
                    <a:pt x="593349" y="196260"/>
                    <a:pt x="581013" y="196260"/>
                  </a:cubicBezTo>
                  <a:cubicBezTo>
                    <a:pt x="554791" y="149258"/>
                    <a:pt x="528568" y="102256"/>
                    <a:pt x="502345" y="55254"/>
                  </a:cubicBezTo>
                  <a:cubicBezTo>
                    <a:pt x="502345" y="102256"/>
                    <a:pt x="502345" y="149258"/>
                    <a:pt x="502345" y="196260"/>
                  </a:cubicBezTo>
                  <a:cubicBezTo>
                    <a:pt x="490475" y="196260"/>
                    <a:pt x="478605" y="196260"/>
                    <a:pt x="466735" y="196260"/>
                  </a:cubicBezTo>
                  <a:cubicBezTo>
                    <a:pt x="466735" y="132159"/>
                    <a:pt x="466735" y="68057"/>
                    <a:pt x="466735" y="3956"/>
                  </a:cubicBezTo>
                  <a:close/>
                  <a:moveTo>
                    <a:pt x="339539" y="3956"/>
                  </a:moveTo>
                  <a:cubicBezTo>
                    <a:pt x="371425" y="3956"/>
                    <a:pt x="403311" y="3956"/>
                    <a:pt x="435198" y="3956"/>
                  </a:cubicBezTo>
                  <a:cubicBezTo>
                    <a:pt x="435198" y="13527"/>
                    <a:pt x="435198" y="23097"/>
                    <a:pt x="435198" y="32668"/>
                  </a:cubicBezTo>
                  <a:cubicBezTo>
                    <a:pt x="425655" y="32668"/>
                    <a:pt x="416112" y="32668"/>
                    <a:pt x="406570" y="32668"/>
                  </a:cubicBezTo>
                  <a:cubicBezTo>
                    <a:pt x="406570" y="77628"/>
                    <a:pt x="406570" y="122588"/>
                    <a:pt x="406570" y="167548"/>
                  </a:cubicBezTo>
                  <a:cubicBezTo>
                    <a:pt x="416112" y="167548"/>
                    <a:pt x="425655" y="167548"/>
                    <a:pt x="435198" y="167548"/>
                  </a:cubicBezTo>
                  <a:cubicBezTo>
                    <a:pt x="435198" y="177119"/>
                    <a:pt x="435198" y="186689"/>
                    <a:pt x="435198" y="196260"/>
                  </a:cubicBezTo>
                  <a:cubicBezTo>
                    <a:pt x="403311" y="196260"/>
                    <a:pt x="371425" y="196260"/>
                    <a:pt x="339539" y="196260"/>
                  </a:cubicBezTo>
                  <a:cubicBezTo>
                    <a:pt x="339539" y="186689"/>
                    <a:pt x="339539" y="177119"/>
                    <a:pt x="339539" y="167548"/>
                  </a:cubicBezTo>
                  <a:cubicBezTo>
                    <a:pt x="349081" y="167548"/>
                    <a:pt x="358624" y="167548"/>
                    <a:pt x="368166" y="167548"/>
                  </a:cubicBezTo>
                  <a:cubicBezTo>
                    <a:pt x="368166" y="122588"/>
                    <a:pt x="368166" y="77628"/>
                    <a:pt x="368166" y="32668"/>
                  </a:cubicBezTo>
                  <a:cubicBezTo>
                    <a:pt x="358624" y="32668"/>
                    <a:pt x="349081" y="32668"/>
                    <a:pt x="339539" y="32668"/>
                  </a:cubicBezTo>
                  <a:cubicBezTo>
                    <a:pt x="339539" y="23097"/>
                    <a:pt x="339539" y="13527"/>
                    <a:pt x="339539" y="3956"/>
                  </a:cubicBezTo>
                  <a:close/>
                  <a:moveTo>
                    <a:pt x="0" y="3956"/>
                  </a:moveTo>
                  <a:cubicBezTo>
                    <a:pt x="22111" y="3956"/>
                    <a:pt x="44222" y="3956"/>
                    <a:pt x="66333" y="3956"/>
                  </a:cubicBezTo>
                  <a:cubicBezTo>
                    <a:pt x="89064" y="3956"/>
                    <a:pt x="106326" y="9039"/>
                    <a:pt x="118119" y="19205"/>
                  </a:cubicBezTo>
                  <a:cubicBezTo>
                    <a:pt x="129911" y="29371"/>
                    <a:pt x="135808" y="44237"/>
                    <a:pt x="135808" y="63804"/>
                  </a:cubicBezTo>
                  <a:cubicBezTo>
                    <a:pt x="135808" y="84221"/>
                    <a:pt x="129291" y="100491"/>
                    <a:pt x="116257" y="112613"/>
                  </a:cubicBezTo>
                  <a:cubicBezTo>
                    <a:pt x="103223" y="124736"/>
                    <a:pt x="86233" y="130797"/>
                    <a:pt x="65285" y="130797"/>
                  </a:cubicBezTo>
                  <a:cubicBezTo>
                    <a:pt x="56325" y="130797"/>
                    <a:pt x="47364" y="130797"/>
                    <a:pt x="38403" y="130797"/>
                  </a:cubicBezTo>
                  <a:cubicBezTo>
                    <a:pt x="38403" y="152618"/>
                    <a:pt x="38403" y="174439"/>
                    <a:pt x="38403" y="196260"/>
                  </a:cubicBezTo>
                  <a:cubicBezTo>
                    <a:pt x="25602" y="196260"/>
                    <a:pt x="12801" y="196260"/>
                    <a:pt x="0" y="196260"/>
                  </a:cubicBezTo>
                  <a:cubicBezTo>
                    <a:pt x="0" y="132159"/>
                    <a:pt x="0" y="68057"/>
                    <a:pt x="0" y="3956"/>
                  </a:cubicBezTo>
                  <a:close/>
                  <a:moveTo>
                    <a:pt x="233484" y="0"/>
                  </a:moveTo>
                  <a:cubicBezTo>
                    <a:pt x="260250" y="0"/>
                    <a:pt x="281255" y="8933"/>
                    <a:pt x="296500" y="26798"/>
                  </a:cubicBezTo>
                  <a:cubicBezTo>
                    <a:pt x="311745" y="44663"/>
                    <a:pt x="319367" y="69163"/>
                    <a:pt x="319367" y="100299"/>
                  </a:cubicBezTo>
                  <a:cubicBezTo>
                    <a:pt x="319367" y="131180"/>
                    <a:pt x="311784" y="155574"/>
                    <a:pt x="296616" y="173482"/>
                  </a:cubicBezTo>
                  <a:cubicBezTo>
                    <a:pt x="281449" y="191389"/>
                    <a:pt x="260405" y="200343"/>
                    <a:pt x="233484" y="200343"/>
                  </a:cubicBezTo>
                  <a:cubicBezTo>
                    <a:pt x="206796" y="200343"/>
                    <a:pt x="185829" y="191432"/>
                    <a:pt x="170584" y="173610"/>
                  </a:cubicBezTo>
                  <a:cubicBezTo>
                    <a:pt x="155339" y="155787"/>
                    <a:pt x="147717" y="131350"/>
                    <a:pt x="147717" y="100299"/>
                  </a:cubicBezTo>
                  <a:cubicBezTo>
                    <a:pt x="147717" y="69078"/>
                    <a:pt x="155300" y="44556"/>
                    <a:pt x="170468" y="26734"/>
                  </a:cubicBezTo>
                  <a:cubicBezTo>
                    <a:pt x="185635" y="8911"/>
                    <a:pt x="206640" y="0"/>
                    <a:pt x="2334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lumMod val="90000"/>
                      <a:lumOff val="10000"/>
                      <a:alpha val="84000"/>
                    </a:schemeClr>
                  </a:glow>
                </a:effectLst>
              </a:endParaRPr>
            </a:p>
          </p:txBody>
        </p:sp>
      </p:grpSp>
      <p:sp>
        <p:nvSpPr>
          <p:cNvPr id="26" name="テキスト ボックス 25"/>
          <p:cNvSpPr txBox="1"/>
          <p:nvPr/>
        </p:nvSpPr>
        <p:spPr>
          <a:xfrm>
            <a:off x="1414382" y="5712770"/>
            <a:ext cx="10358517" cy="715089"/>
          </a:xfrm>
          <a:prstGeom prst="roundRect">
            <a:avLst/>
          </a:prstGeom>
          <a:solidFill>
            <a:schemeClr val="accent1">
              <a:lumMod val="20000"/>
              <a:lumOff val="80000"/>
            </a:schemeClr>
          </a:solidFill>
          <a:ln w="25400">
            <a:solidFill>
              <a:schemeClr val="accent1">
                <a:lumMod val="40000"/>
                <a:lumOff val="60000"/>
              </a:schemeClr>
            </a:solidFill>
          </a:ln>
        </p:spPr>
        <p:txBody>
          <a:bodyPr wrap="square" rtlCol="0">
            <a:spAutoFit/>
          </a:bodyPr>
          <a:lstStyle/>
          <a:p>
            <a:r>
              <a:rPr lang="ja-JP" altLang="en-US" dirty="0">
                <a:latin typeface="+mn-ea"/>
              </a:rPr>
              <a:t>この値はメニュー名：</a:t>
            </a:r>
            <a:r>
              <a:rPr lang="ja-JP" altLang="en-US" dirty="0"/>
              <a:t>連携対象メニュー管理とメニュー名：</a:t>
            </a:r>
            <a:r>
              <a:rPr lang="ja-JP" altLang="en-US" dirty="0">
                <a:latin typeface="+mn-ea"/>
              </a:rPr>
              <a:t>クラスの項目「テーブル名」で利用します。</a:t>
            </a:r>
            <a:endParaRPr lang="en-US" altLang="ja-JP" dirty="0">
              <a:latin typeface="+mn-ea"/>
            </a:endParaRPr>
          </a:p>
        </p:txBody>
      </p:sp>
      <p:sp>
        <p:nvSpPr>
          <p:cNvPr id="27" name="円形吹き出し 26"/>
          <p:cNvSpPr/>
          <p:nvPr/>
        </p:nvSpPr>
        <p:spPr bwMode="auto">
          <a:xfrm>
            <a:off x="8070696" y="3986242"/>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③</a:t>
            </a:r>
          </a:p>
        </p:txBody>
      </p:sp>
    </p:spTree>
    <p:extLst>
      <p:ext uri="{BB962C8B-B14F-4D97-AF65-F5344CB8AC3E}">
        <p14:creationId xmlns:p14="http://schemas.microsoft.com/office/powerpoint/2010/main" val="4768321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stretch>
            <a:fillRect/>
          </a:stretch>
        </p:blipFill>
        <p:spPr>
          <a:xfrm>
            <a:off x="8515235" y="3212910"/>
            <a:ext cx="2362530" cy="1657581"/>
          </a:xfrm>
          <a:prstGeom prst="rect">
            <a:avLst/>
          </a:prstGeom>
        </p:spPr>
      </p:pic>
      <p:pic>
        <p:nvPicPr>
          <p:cNvPr id="7" name="図 6"/>
          <p:cNvPicPr>
            <a:picLocks noChangeAspect="1"/>
          </p:cNvPicPr>
          <p:nvPr/>
        </p:nvPicPr>
        <p:blipFill rotWithShape="1">
          <a:blip r:embed="rId3"/>
          <a:srcRect t="6638"/>
          <a:stretch/>
        </p:blipFill>
        <p:spPr>
          <a:xfrm>
            <a:off x="479221" y="3212910"/>
            <a:ext cx="7561050" cy="2153352"/>
          </a:xfrm>
          <a:prstGeom prst="rect">
            <a:avLst/>
          </a:prstGeom>
        </p:spPr>
      </p:pic>
      <p:sp>
        <p:nvSpPr>
          <p:cNvPr id="2" name="タイトル 1"/>
          <p:cNvSpPr>
            <a:spLocks noGrp="1"/>
          </p:cNvSpPr>
          <p:nvPr>
            <p:ph type="title"/>
          </p:nvPr>
        </p:nvSpPr>
        <p:spPr/>
        <p:txBody>
          <a:bodyPr>
            <a:normAutofit/>
          </a:bodyPr>
          <a:lstStyle/>
          <a:p>
            <a:r>
              <a:rPr lang="en-US" altLang="ja-JP" dirty="0">
                <a:latin typeface="+mn-ea"/>
              </a:rPr>
              <a:t>5.2</a:t>
            </a:r>
            <a:r>
              <a:rPr lang="ja-JP" altLang="en-US" dirty="0">
                <a:latin typeface="+mn-ea"/>
              </a:rPr>
              <a:t> </a:t>
            </a:r>
            <a:r>
              <a:rPr lang="en-US" altLang="ja-JP" dirty="0" err="1"/>
              <a:t>ServiceNow</a:t>
            </a:r>
            <a:r>
              <a:rPr lang="ja-JP" altLang="en-US" dirty="0"/>
              <a:t>項目名の取得</a:t>
            </a:r>
            <a:r>
              <a:rPr lang="ja-JP" altLang="en-US" dirty="0">
                <a:latin typeface="+mn-ea"/>
              </a:rPr>
              <a:t>（</a:t>
            </a:r>
            <a:r>
              <a:rPr lang="en-US" altLang="ja-JP" dirty="0">
                <a:latin typeface="+mn-ea"/>
              </a:rPr>
              <a:t>1/2</a:t>
            </a:r>
            <a:r>
              <a:rPr lang="ja-JP" altLang="en-US" dirty="0">
                <a:latin typeface="+mn-ea"/>
              </a:rPr>
              <a:t>）</a:t>
            </a:r>
            <a:endParaRPr kumimoji="1" lang="ja-JP" altLang="en-US" dirty="0"/>
          </a:p>
        </p:txBody>
      </p:sp>
      <p:sp>
        <p:nvSpPr>
          <p:cNvPr id="3" name="コンテンツ プレースホルダー 2"/>
          <p:cNvSpPr>
            <a:spLocks noGrp="1"/>
          </p:cNvSpPr>
          <p:nvPr>
            <p:ph sz="quarter" idx="10"/>
          </p:nvPr>
        </p:nvSpPr>
        <p:spPr>
          <a:xfrm>
            <a:off x="239351" y="779098"/>
            <a:ext cx="11713300" cy="1974962"/>
          </a:xfrm>
        </p:spPr>
        <p:txBody>
          <a:bodyPr>
            <a:noAutofit/>
          </a:bodyPr>
          <a:lstStyle/>
          <a:p>
            <a:r>
              <a:rPr lang="ja-JP" altLang="en-US" dirty="0"/>
              <a:t>取得手順</a:t>
            </a:r>
            <a:endParaRPr lang="en-US" altLang="ja-JP" dirty="0"/>
          </a:p>
          <a:p>
            <a:pPr lvl="1"/>
            <a:r>
              <a:rPr lang="en-US" altLang="ja-JP" dirty="0" err="1"/>
              <a:t>ServiceNow</a:t>
            </a:r>
            <a:r>
              <a:rPr lang="ja-JP" altLang="en-US" dirty="0"/>
              <a:t>へログイン</a:t>
            </a:r>
            <a:endParaRPr lang="en-US" altLang="ja-JP" dirty="0"/>
          </a:p>
          <a:p>
            <a:pPr lvl="1"/>
            <a:r>
              <a:rPr lang="ja-JP" altLang="en-US" dirty="0"/>
              <a:t>「構成管理</a:t>
            </a:r>
            <a:r>
              <a:rPr lang="en-US" altLang="ja-JP" dirty="0"/>
              <a:t>CMDB</a:t>
            </a:r>
            <a:r>
              <a:rPr lang="ja-JP" altLang="en-US" dirty="0"/>
              <a:t>」へ移動する。</a:t>
            </a:r>
            <a:endParaRPr lang="en-US" altLang="ja-JP" dirty="0"/>
          </a:p>
          <a:p>
            <a:pPr lvl="1"/>
            <a:r>
              <a:rPr lang="ja-JP" altLang="en-US" dirty="0"/>
              <a:t>項目名を取得したいメニューを押下する。</a:t>
            </a:r>
            <a:endParaRPr lang="en-US" altLang="ja-JP" dirty="0"/>
          </a:p>
          <a:p>
            <a:pPr lvl="1"/>
            <a:r>
              <a:rPr lang="ja-JP" altLang="en-US" dirty="0"/>
              <a:t>「新規」を押下する。</a:t>
            </a:r>
            <a:endParaRPr lang="en-US" altLang="ja-JP" dirty="0"/>
          </a:p>
          <a:p>
            <a:pPr lvl="1"/>
            <a:r>
              <a:rPr lang="ja-JP" altLang="en-US" dirty="0"/>
              <a:t>表示されている項目名の上で右クリックをする</a:t>
            </a:r>
            <a:endParaRPr lang="en-US" altLang="ja-JP" dirty="0"/>
          </a:p>
        </p:txBody>
      </p:sp>
      <p:sp>
        <p:nvSpPr>
          <p:cNvPr id="19" name="テキスト ボックス 18"/>
          <p:cNvSpPr txBox="1"/>
          <p:nvPr/>
        </p:nvSpPr>
        <p:spPr>
          <a:xfrm>
            <a:off x="451086" y="2935197"/>
            <a:ext cx="1656230" cy="230832"/>
          </a:xfrm>
          <a:prstGeom prst="rect">
            <a:avLst/>
          </a:prstGeom>
          <a:noFill/>
        </p:spPr>
        <p:txBody>
          <a:bodyPr wrap="square" rtlCol="0">
            <a:spAutoFit/>
          </a:bodyPr>
          <a:lstStyle/>
          <a:p>
            <a:r>
              <a:rPr lang="en-US" altLang="ja-JP" sz="900" dirty="0"/>
              <a:t>ServiceNow</a:t>
            </a:r>
            <a:endParaRPr kumimoji="1" lang="ja-JP" altLang="en-US" sz="900" dirty="0"/>
          </a:p>
        </p:txBody>
      </p:sp>
      <p:sp>
        <p:nvSpPr>
          <p:cNvPr id="21" name="正方形/長方形 20"/>
          <p:cNvSpPr/>
          <p:nvPr/>
        </p:nvSpPr>
        <p:spPr bwMode="auto">
          <a:xfrm>
            <a:off x="479221" y="4509089"/>
            <a:ext cx="1512209" cy="29516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3" name="正方形/長方形 22"/>
          <p:cNvSpPr/>
          <p:nvPr/>
        </p:nvSpPr>
        <p:spPr bwMode="auto">
          <a:xfrm>
            <a:off x="8616350" y="3316072"/>
            <a:ext cx="648090" cy="238755"/>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5" name="正方形/長方形 24"/>
          <p:cNvSpPr/>
          <p:nvPr/>
        </p:nvSpPr>
        <p:spPr bwMode="auto">
          <a:xfrm>
            <a:off x="9552480" y="4270334"/>
            <a:ext cx="792110" cy="238755"/>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9" name="正方形/長方形 28"/>
          <p:cNvSpPr/>
          <p:nvPr/>
        </p:nvSpPr>
        <p:spPr bwMode="auto">
          <a:xfrm>
            <a:off x="4079720" y="3212910"/>
            <a:ext cx="504070" cy="341917"/>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30" name="円形吹き出し 29"/>
          <p:cNvSpPr/>
          <p:nvPr/>
        </p:nvSpPr>
        <p:spPr bwMode="auto">
          <a:xfrm>
            <a:off x="1991430" y="4030208"/>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①</a:t>
            </a:r>
          </a:p>
        </p:txBody>
      </p:sp>
      <p:sp>
        <p:nvSpPr>
          <p:cNvPr id="31" name="円形吹き出し 30"/>
          <p:cNvSpPr/>
          <p:nvPr/>
        </p:nvSpPr>
        <p:spPr bwMode="auto">
          <a:xfrm>
            <a:off x="4753431" y="2884072"/>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②</a:t>
            </a:r>
          </a:p>
        </p:txBody>
      </p:sp>
      <p:sp>
        <p:nvSpPr>
          <p:cNvPr id="32" name="円形吹き出し 31"/>
          <p:cNvSpPr/>
          <p:nvPr/>
        </p:nvSpPr>
        <p:spPr bwMode="auto">
          <a:xfrm>
            <a:off x="9198925" y="2935197"/>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③</a:t>
            </a:r>
          </a:p>
        </p:txBody>
      </p:sp>
      <p:sp>
        <p:nvSpPr>
          <p:cNvPr id="14" name="円形吹き出し 13"/>
          <p:cNvSpPr/>
          <p:nvPr/>
        </p:nvSpPr>
        <p:spPr bwMode="auto">
          <a:xfrm>
            <a:off x="10445765" y="3825700"/>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④</a:t>
            </a:r>
          </a:p>
        </p:txBody>
      </p:sp>
    </p:spTree>
    <p:extLst>
      <p:ext uri="{BB962C8B-B14F-4D97-AF65-F5344CB8AC3E}">
        <p14:creationId xmlns:p14="http://schemas.microsoft.com/office/powerpoint/2010/main" val="37325071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rotWithShape="1">
          <a:blip r:embed="rId2"/>
          <a:srcRect t="6638"/>
          <a:stretch/>
        </p:blipFill>
        <p:spPr>
          <a:xfrm>
            <a:off x="520539" y="3197222"/>
            <a:ext cx="6071696" cy="1729191"/>
          </a:xfrm>
          <a:prstGeom prst="rect">
            <a:avLst/>
          </a:prstGeom>
        </p:spPr>
      </p:pic>
      <p:sp>
        <p:nvSpPr>
          <p:cNvPr id="2" name="タイトル 1"/>
          <p:cNvSpPr>
            <a:spLocks noGrp="1"/>
          </p:cNvSpPr>
          <p:nvPr>
            <p:ph type="title"/>
          </p:nvPr>
        </p:nvSpPr>
        <p:spPr/>
        <p:txBody>
          <a:bodyPr>
            <a:normAutofit/>
          </a:bodyPr>
          <a:lstStyle/>
          <a:p>
            <a:r>
              <a:rPr lang="en-US" altLang="ja-JP" dirty="0">
                <a:latin typeface="+mn-ea"/>
              </a:rPr>
              <a:t>5.2</a:t>
            </a:r>
            <a:r>
              <a:rPr lang="ja-JP" altLang="en-US" dirty="0">
                <a:latin typeface="+mn-ea"/>
              </a:rPr>
              <a:t> </a:t>
            </a:r>
            <a:r>
              <a:rPr lang="en-US" altLang="ja-JP" dirty="0" err="1"/>
              <a:t>ServiceNow</a:t>
            </a:r>
            <a:r>
              <a:rPr lang="ja-JP" altLang="en-US" dirty="0"/>
              <a:t>項目名の取得</a:t>
            </a:r>
            <a:r>
              <a:rPr lang="ja-JP" altLang="en-US" dirty="0">
                <a:latin typeface="+mn-ea"/>
              </a:rPr>
              <a:t>（</a:t>
            </a:r>
            <a:r>
              <a:rPr lang="en-US" altLang="ja-JP" dirty="0">
                <a:latin typeface="+mn-ea"/>
              </a:rPr>
              <a:t>2/2</a:t>
            </a:r>
            <a:r>
              <a:rPr lang="ja-JP" altLang="en-US" dirty="0">
                <a:latin typeface="+mn-ea"/>
              </a:rPr>
              <a:t>）</a:t>
            </a:r>
            <a:endParaRPr kumimoji="1" lang="ja-JP" altLang="en-US" dirty="0"/>
          </a:p>
        </p:txBody>
      </p:sp>
      <p:sp>
        <p:nvSpPr>
          <p:cNvPr id="3" name="コンテンツ プレースホルダー 2"/>
          <p:cNvSpPr>
            <a:spLocks noGrp="1"/>
          </p:cNvSpPr>
          <p:nvPr>
            <p:ph sz="quarter" idx="10"/>
          </p:nvPr>
        </p:nvSpPr>
        <p:spPr>
          <a:xfrm>
            <a:off x="239351" y="779097"/>
            <a:ext cx="11713300" cy="2151741"/>
          </a:xfrm>
        </p:spPr>
        <p:txBody>
          <a:bodyPr>
            <a:noAutofit/>
          </a:bodyPr>
          <a:lstStyle/>
          <a:p>
            <a:r>
              <a:rPr lang="ja-JP" altLang="en-US" dirty="0"/>
              <a:t>取得手順</a:t>
            </a:r>
            <a:endParaRPr lang="en-US" altLang="ja-JP" dirty="0"/>
          </a:p>
          <a:p>
            <a:pPr lvl="1"/>
            <a:r>
              <a:rPr lang="en-US" altLang="ja-JP" dirty="0" err="1"/>
              <a:t>ServiceNow</a:t>
            </a:r>
            <a:r>
              <a:rPr lang="ja-JP" altLang="en-US" dirty="0"/>
              <a:t>へログイン</a:t>
            </a:r>
            <a:endParaRPr lang="en-US" altLang="ja-JP" dirty="0"/>
          </a:p>
          <a:p>
            <a:pPr lvl="1"/>
            <a:r>
              <a:rPr lang="ja-JP" altLang="en-US" dirty="0"/>
              <a:t>「構成管理</a:t>
            </a:r>
            <a:r>
              <a:rPr lang="en-US" altLang="ja-JP" dirty="0"/>
              <a:t>CMDB</a:t>
            </a:r>
            <a:r>
              <a:rPr lang="ja-JP" altLang="en-US" dirty="0"/>
              <a:t>」へ移動する。</a:t>
            </a:r>
            <a:endParaRPr lang="en-US" altLang="ja-JP" dirty="0"/>
          </a:p>
          <a:p>
            <a:pPr lvl="1"/>
            <a:r>
              <a:rPr lang="ja-JP" altLang="en-US" dirty="0"/>
              <a:t>項目名を取得したいメニューを押下する。</a:t>
            </a:r>
            <a:endParaRPr lang="en-US" altLang="ja-JP" dirty="0"/>
          </a:p>
          <a:p>
            <a:pPr lvl="1"/>
            <a:r>
              <a:rPr lang="ja-JP" altLang="en-US" dirty="0"/>
              <a:t>項目名の右にあるスペースで右クリックし、「</a:t>
            </a:r>
            <a:r>
              <a:rPr lang="en-US" altLang="ja-JP" dirty="0"/>
              <a:t>XML</a:t>
            </a:r>
            <a:r>
              <a:rPr lang="ja-JP" altLang="en-US" dirty="0"/>
              <a:t>表示」を押下する。</a:t>
            </a:r>
            <a:endParaRPr lang="en-US" altLang="ja-JP" dirty="0"/>
          </a:p>
          <a:p>
            <a:pPr lvl="1"/>
            <a:r>
              <a:rPr lang="ja-JP" altLang="en-US" dirty="0"/>
              <a:t>表示された</a:t>
            </a:r>
            <a:r>
              <a:rPr lang="en-US" altLang="ja-JP" dirty="0"/>
              <a:t>XML</a:t>
            </a:r>
            <a:r>
              <a:rPr lang="ja-JP" altLang="en-US" dirty="0"/>
              <a:t>から該当項目名のカラム名を見つける。</a:t>
            </a:r>
            <a:endParaRPr lang="en-US" altLang="ja-JP" dirty="0"/>
          </a:p>
        </p:txBody>
      </p:sp>
      <p:sp>
        <p:nvSpPr>
          <p:cNvPr id="19" name="テキスト ボックス 18"/>
          <p:cNvSpPr txBox="1"/>
          <p:nvPr/>
        </p:nvSpPr>
        <p:spPr>
          <a:xfrm>
            <a:off x="477635" y="2930839"/>
            <a:ext cx="1656230" cy="230832"/>
          </a:xfrm>
          <a:prstGeom prst="rect">
            <a:avLst/>
          </a:prstGeom>
          <a:noFill/>
        </p:spPr>
        <p:txBody>
          <a:bodyPr wrap="square" rtlCol="0">
            <a:spAutoFit/>
          </a:bodyPr>
          <a:lstStyle/>
          <a:p>
            <a:r>
              <a:rPr lang="en-US" altLang="ja-JP" sz="900" dirty="0"/>
              <a:t>ServiceNow</a:t>
            </a:r>
            <a:endParaRPr kumimoji="1" lang="ja-JP" altLang="en-US" sz="900" dirty="0"/>
          </a:p>
        </p:txBody>
      </p:sp>
      <p:sp>
        <p:nvSpPr>
          <p:cNvPr id="21" name="正方形/長方形 20"/>
          <p:cNvSpPr/>
          <p:nvPr/>
        </p:nvSpPr>
        <p:spPr bwMode="auto">
          <a:xfrm>
            <a:off x="549645" y="4205897"/>
            <a:ext cx="865705" cy="29516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pic>
        <p:nvPicPr>
          <p:cNvPr id="4" name="図 3"/>
          <p:cNvPicPr>
            <a:picLocks noChangeAspect="1"/>
          </p:cNvPicPr>
          <p:nvPr/>
        </p:nvPicPr>
        <p:blipFill rotWithShape="1">
          <a:blip r:embed="rId3"/>
          <a:srcRect b="47748"/>
          <a:stretch/>
        </p:blipFill>
        <p:spPr>
          <a:xfrm>
            <a:off x="7104140" y="3214987"/>
            <a:ext cx="4134427" cy="2160300"/>
          </a:xfrm>
          <a:prstGeom prst="rect">
            <a:avLst/>
          </a:prstGeom>
        </p:spPr>
      </p:pic>
      <p:pic>
        <p:nvPicPr>
          <p:cNvPr id="5" name="図 4"/>
          <p:cNvPicPr>
            <a:picLocks noChangeAspect="1"/>
          </p:cNvPicPr>
          <p:nvPr/>
        </p:nvPicPr>
        <p:blipFill>
          <a:blip r:embed="rId4"/>
          <a:stretch>
            <a:fillRect/>
          </a:stretch>
        </p:blipFill>
        <p:spPr>
          <a:xfrm>
            <a:off x="3751758" y="3774253"/>
            <a:ext cx="1944270" cy="2823187"/>
          </a:xfrm>
          <a:prstGeom prst="rect">
            <a:avLst/>
          </a:prstGeom>
        </p:spPr>
      </p:pic>
      <p:sp>
        <p:nvSpPr>
          <p:cNvPr id="14" name="円形吹き出し 13"/>
          <p:cNvSpPr/>
          <p:nvPr/>
        </p:nvSpPr>
        <p:spPr bwMode="auto">
          <a:xfrm>
            <a:off x="1463456" y="3805127"/>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①</a:t>
            </a:r>
          </a:p>
        </p:txBody>
      </p:sp>
      <p:sp>
        <p:nvSpPr>
          <p:cNvPr id="15" name="円形吹き出し 14"/>
          <p:cNvSpPr/>
          <p:nvPr/>
        </p:nvSpPr>
        <p:spPr bwMode="auto">
          <a:xfrm>
            <a:off x="4583790" y="6006563"/>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③</a:t>
            </a:r>
          </a:p>
        </p:txBody>
      </p:sp>
      <p:sp>
        <p:nvSpPr>
          <p:cNvPr id="18" name="正方形/長方形 17"/>
          <p:cNvSpPr/>
          <p:nvPr/>
        </p:nvSpPr>
        <p:spPr bwMode="auto">
          <a:xfrm>
            <a:off x="4007710" y="6290982"/>
            <a:ext cx="545578" cy="21965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0" name="円形吹き出し 19"/>
          <p:cNvSpPr/>
          <p:nvPr/>
        </p:nvSpPr>
        <p:spPr bwMode="auto">
          <a:xfrm>
            <a:off x="4064499" y="3437891"/>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②</a:t>
            </a:r>
          </a:p>
        </p:txBody>
      </p:sp>
    </p:spTree>
    <p:extLst>
      <p:ext uri="{BB962C8B-B14F-4D97-AF65-F5344CB8AC3E}">
        <p14:creationId xmlns:p14="http://schemas.microsoft.com/office/powerpoint/2010/main" val="18414785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409815" y="3019125"/>
            <a:ext cx="10361284" cy="3107760"/>
          </a:xfrm>
          <a:prstGeom prst="rect">
            <a:avLst/>
          </a:prstGeom>
        </p:spPr>
      </p:pic>
      <p:sp>
        <p:nvSpPr>
          <p:cNvPr id="2" name="タイトル 1"/>
          <p:cNvSpPr>
            <a:spLocks noGrp="1"/>
          </p:cNvSpPr>
          <p:nvPr>
            <p:ph type="title"/>
          </p:nvPr>
        </p:nvSpPr>
        <p:spPr/>
        <p:txBody>
          <a:bodyPr>
            <a:normAutofit/>
          </a:bodyPr>
          <a:lstStyle/>
          <a:p>
            <a:r>
              <a:rPr lang="en-US" altLang="ja-JP" dirty="0"/>
              <a:t>5.3</a:t>
            </a:r>
            <a:r>
              <a:rPr lang="ja-JP" altLang="en-US" dirty="0"/>
              <a:t> オペレーティングシステムの取得</a:t>
            </a:r>
            <a:endParaRPr kumimoji="1" lang="ja-JP" altLang="en-US" dirty="0"/>
          </a:p>
        </p:txBody>
      </p:sp>
      <p:sp>
        <p:nvSpPr>
          <p:cNvPr id="3" name="コンテンツ プレースホルダー 2"/>
          <p:cNvSpPr>
            <a:spLocks noGrp="1"/>
          </p:cNvSpPr>
          <p:nvPr>
            <p:ph sz="quarter" idx="10"/>
          </p:nvPr>
        </p:nvSpPr>
        <p:spPr>
          <a:xfrm>
            <a:off x="239351" y="779098"/>
            <a:ext cx="11713300" cy="1569752"/>
          </a:xfrm>
        </p:spPr>
        <p:txBody>
          <a:bodyPr>
            <a:noAutofit/>
          </a:bodyPr>
          <a:lstStyle/>
          <a:p>
            <a:r>
              <a:rPr lang="ja-JP" altLang="en-US" dirty="0"/>
              <a:t>取得手順</a:t>
            </a:r>
            <a:endParaRPr lang="en-US" altLang="ja-JP" dirty="0"/>
          </a:p>
          <a:p>
            <a:pPr lvl="1"/>
            <a:r>
              <a:rPr lang="en-US" altLang="ja-JP" dirty="0" err="1"/>
              <a:t>ServiceNow</a:t>
            </a:r>
            <a:r>
              <a:rPr lang="ja-JP" altLang="en-US" dirty="0"/>
              <a:t>へログイン</a:t>
            </a:r>
            <a:endParaRPr lang="en-US" altLang="ja-JP" dirty="0"/>
          </a:p>
          <a:p>
            <a:pPr lvl="1"/>
            <a:r>
              <a:rPr lang="ja-JP" altLang="en-US" dirty="0"/>
              <a:t>「システムローカライズ」＞「選択肢」へ移動する。</a:t>
            </a:r>
            <a:endParaRPr lang="en-US" altLang="ja-JP" dirty="0"/>
          </a:p>
          <a:p>
            <a:pPr lvl="1"/>
            <a:r>
              <a:rPr lang="ja-JP" altLang="en-US" dirty="0"/>
              <a:t>検索を「要素」に変更し、検索窓に「</a:t>
            </a:r>
            <a:r>
              <a:rPr lang="en-US" altLang="ja-JP" dirty="0" err="1"/>
              <a:t>os</a:t>
            </a:r>
            <a:r>
              <a:rPr lang="ja-JP" altLang="en-US" dirty="0"/>
              <a:t>」を入力し</a:t>
            </a:r>
            <a:r>
              <a:rPr lang="en-US" altLang="ja-JP" dirty="0"/>
              <a:t>Enter</a:t>
            </a:r>
            <a:r>
              <a:rPr lang="ja-JP" altLang="en-US" dirty="0"/>
              <a:t>を押下する。</a:t>
            </a:r>
            <a:endParaRPr lang="en-US" altLang="ja-JP" dirty="0"/>
          </a:p>
          <a:p>
            <a:pPr lvl="1"/>
            <a:r>
              <a:rPr lang="ja-JP" altLang="en-US" dirty="0"/>
              <a:t>値の列の値を</a:t>
            </a:r>
            <a:r>
              <a:rPr lang="en-US" altLang="ja-JP" dirty="0"/>
              <a:t>ITA</a:t>
            </a:r>
            <a:r>
              <a:rPr lang="ja-JP" altLang="en-US" dirty="0" err="1"/>
              <a:t>に登</a:t>
            </a:r>
            <a:r>
              <a:rPr lang="ja-JP" altLang="en-US" dirty="0"/>
              <a:t>録する。</a:t>
            </a:r>
            <a:endParaRPr lang="en-US" altLang="ja-JP" dirty="0"/>
          </a:p>
        </p:txBody>
      </p:sp>
      <p:sp>
        <p:nvSpPr>
          <p:cNvPr id="12" name="テキスト ボックス 11"/>
          <p:cNvSpPr txBox="1"/>
          <p:nvPr/>
        </p:nvSpPr>
        <p:spPr>
          <a:xfrm>
            <a:off x="407210" y="2749798"/>
            <a:ext cx="1656230" cy="230832"/>
          </a:xfrm>
          <a:prstGeom prst="rect">
            <a:avLst/>
          </a:prstGeom>
          <a:noFill/>
        </p:spPr>
        <p:txBody>
          <a:bodyPr wrap="square" rtlCol="0">
            <a:spAutoFit/>
          </a:bodyPr>
          <a:lstStyle/>
          <a:p>
            <a:r>
              <a:rPr lang="en-US" altLang="ja-JP" sz="900" dirty="0"/>
              <a:t>ServiceNow</a:t>
            </a:r>
            <a:endParaRPr kumimoji="1" lang="ja-JP" altLang="en-US" sz="900" dirty="0"/>
          </a:p>
        </p:txBody>
      </p:sp>
      <p:sp>
        <p:nvSpPr>
          <p:cNvPr id="11" name="正方形/長方形 10"/>
          <p:cNvSpPr/>
          <p:nvPr/>
        </p:nvSpPr>
        <p:spPr bwMode="auto">
          <a:xfrm>
            <a:off x="407210" y="4588877"/>
            <a:ext cx="1584220" cy="248748"/>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3" name="円形吹き出し 22"/>
          <p:cNvSpPr/>
          <p:nvPr/>
        </p:nvSpPr>
        <p:spPr bwMode="auto">
          <a:xfrm>
            <a:off x="1991430" y="4169608"/>
            <a:ext cx="432000" cy="436455"/>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①</a:t>
            </a:r>
          </a:p>
        </p:txBody>
      </p:sp>
      <p:sp>
        <p:nvSpPr>
          <p:cNvPr id="25" name="円形吹き出し 24"/>
          <p:cNvSpPr/>
          <p:nvPr/>
        </p:nvSpPr>
        <p:spPr bwMode="auto">
          <a:xfrm>
            <a:off x="1793238" y="5342078"/>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②</a:t>
            </a:r>
          </a:p>
        </p:txBody>
      </p:sp>
      <p:sp>
        <p:nvSpPr>
          <p:cNvPr id="22" name="正方形/長方形 21"/>
          <p:cNvSpPr/>
          <p:nvPr/>
        </p:nvSpPr>
        <p:spPr bwMode="auto">
          <a:xfrm>
            <a:off x="407210" y="5805095"/>
            <a:ext cx="1584220" cy="248748"/>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4" name="正方形/長方形 23"/>
          <p:cNvSpPr/>
          <p:nvPr/>
        </p:nvSpPr>
        <p:spPr bwMode="auto">
          <a:xfrm>
            <a:off x="3379714" y="3071885"/>
            <a:ext cx="609949" cy="160975"/>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6" name="正方形/長方形 25"/>
          <p:cNvSpPr/>
          <p:nvPr/>
        </p:nvSpPr>
        <p:spPr bwMode="auto">
          <a:xfrm>
            <a:off x="4037288" y="3092989"/>
            <a:ext cx="609949" cy="160975"/>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7" name="円形吹き出し 26"/>
          <p:cNvSpPr/>
          <p:nvPr/>
        </p:nvSpPr>
        <p:spPr bwMode="auto">
          <a:xfrm>
            <a:off x="3773663" y="2624551"/>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③</a:t>
            </a:r>
          </a:p>
        </p:txBody>
      </p:sp>
      <p:sp>
        <p:nvSpPr>
          <p:cNvPr id="28" name="円形吹き出し 27"/>
          <p:cNvSpPr/>
          <p:nvPr/>
        </p:nvSpPr>
        <p:spPr bwMode="auto">
          <a:xfrm>
            <a:off x="4688998" y="2635196"/>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④</a:t>
            </a:r>
          </a:p>
        </p:txBody>
      </p:sp>
      <p:sp>
        <p:nvSpPr>
          <p:cNvPr id="29" name="正方形/長方形 28"/>
          <p:cNvSpPr/>
          <p:nvPr/>
        </p:nvSpPr>
        <p:spPr bwMode="auto">
          <a:xfrm>
            <a:off x="5790376" y="3560208"/>
            <a:ext cx="881704" cy="2605172"/>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15" name="円形吹き出し 14"/>
          <p:cNvSpPr/>
          <p:nvPr/>
        </p:nvSpPr>
        <p:spPr bwMode="auto">
          <a:xfrm>
            <a:off x="6743562" y="3075198"/>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⑤</a:t>
            </a:r>
          </a:p>
        </p:txBody>
      </p:sp>
    </p:spTree>
    <p:extLst>
      <p:ext uri="{BB962C8B-B14F-4D97-AF65-F5344CB8AC3E}">
        <p14:creationId xmlns:p14="http://schemas.microsoft.com/office/powerpoint/2010/main" val="39348083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D323C684-E595-465C-B389-432D828F18D1}"/>
              </a:ext>
            </a:extLst>
          </p:cNvPr>
          <p:cNvPicPr>
            <a:picLocks noChangeAspect="1"/>
          </p:cNvPicPr>
          <p:nvPr/>
        </p:nvPicPr>
        <p:blipFill>
          <a:blip r:embed="rId2"/>
          <a:stretch>
            <a:fillRect/>
          </a:stretch>
        </p:blipFill>
        <p:spPr>
          <a:xfrm>
            <a:off x="465278" y="2563534"/>
            <a:ext cx="10812384" cy="3972479"/>
          </a:xfrm>
          <a:prstGeom prst="rect">
            <a:avLst/>
          </a:prstGeom>
        </p:spPr>
      </p:pic>
      <p:sp>
        <p:nvSpPr>
          <p:cNvPr id="20" name="タイトル 1"/>
          <p:cNvSpPr txBox="1">
            <a:spLocks/>
          </p:cNvSpPr>
          <p:nvPr/>
        </p:nvSpPr>
        <p:spPr bwMode="gray">
          <a:xfrm>
            <a:off x="239351" y="115200"/>
            <a:ext cx="11712000" cy="468000"/>
          </a:xfrm>
          <a:prstGeom prst="rect">
            <a:avLst/>
          </a:prstGeom>
        </p:spPr>
        <p:txBody>
          <a:bodyPr vert="horz" lIns="91440" tIns="36000" rIns="91440" bIns="0" rtlCol="0" anchor="ctr">
            <a:normAutofit/>
          </a:bodyPr>
          <a:lstStyle>
            <a:lvl1pPr algn="l" rtl="0" eaLnBrk="0" fontAlgn="base" hangingPunct="0">
              <a:spcBef>
                <a:spcPct val="0"/>
              </a:spcBef>
              <a:spcAft>
                <a:spcPct val="0"/>
              </a:spcAft>
              <a:defRPr kumimoji="1" lang="ja-JP" altLang="en-US" sz="2400" b="0" dirty="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r>
              <a:rPr lang="en-US" altLang="ja-JP" dirty="0"/>
              <a:t>5.4</a:t>
            </a:r>
            <a:r>
              <a:rPr lang="ja-JP" altLang="en-US" dirty="0"/>
              <a:t> </a:t>
            </a:r>
            <a:r>
              <a:rPr lang="en-US" altLang="ja-JP" dirty="0"/>
              <a:t>CI</a:t>
            </a:r>
            <a:r>
              <a:rPr lang="ja-JP" altLang="en-US" dirty="0"/>
              <a:t>リレーションシップタイプの</a:t>
            </a:r>
            <a:r>
              <a:rPr lang="en-US" altLang="ja-JP" dirty="0" err="1"/>
              <a:t>sys_id</a:t>
            </a:r>
            <a:r>
              <a:rPr lang="ja-JP" altLang="en-US" dirty="0"/>
              <a:t>の取得</a:t>
            </a:r>
          </a:p>
        </p:txBody>
      </p:sp>
      <p:sp>
        <p:nvSpPr>
          <p:cNvPr id="22" name="コンテンツ プレースホルダー 2"/>
          <p:cNvSpPr txBox="1">
            <a:spLocks/>
          </p:cNvSpPr>
          <p:nvPr/>
        </p:nvSpPr>
        <p:spPr bwMode="gray">
          <a:xfrm>
            <a:off x="239351" y="779098"/>
            <a:ext cx="11713300" cy="1569752"/>
          </a:xfrm>
          <a:prstGeom prst="rect">
            <a:avLst/>
          </a:prstGeom>
        </p:spPr>
        <p:txBody>
          <a:bodyPr vert="horz" lIns="91440" tIns="45720" rIns="91440" bIns="45720" rtlCol="0">
            <a:noAutofit/>
          </a:bodyPr>
          <a:lst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lang="ja-JP" altLang="en-US" sz="2000" b="0" noProof="0" dirty="0" smtClean="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lang="ja-JP" altLang="en-US" sz="1600" b="0" noProof="0" dirty="0" smtClean="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lang="ja-JP" altLang="en-US" sz="1400" b="0" noProof="0" dirty="0" smtClean="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lang="ja-JP" altLang="en-US" sz="1200" b="0" noProof="0" dirty="0" smtClean="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a:lstStyle>
          <a:p>
            <a:r>
              <a:rPr lang="ja-JP" altLang="en-US" kern="0" dirty="0"/>
              <a:t>取得手順</a:t>
            </a:r>
          </a:p>
          <a:p>
            <a:pPr lvl="1"/>
            <a:r>
              <a:rPr lang="en-US" altLang="ja-JP" dirty="0" err="1"/>
              <a:t>ServiceNow</a:t>
            </a:r>
            <a:r>
              <a:rPr lang="ja-JP" altLang="en-US" dirty="0"/>
              <a:t>へログイン</a:t>
            </a:r>
            <a:endParaRPr lang="en-US" altLang="ja-JP" dirty="0"/>
          </a:p>
          <a:p>
            <a:pPr lvl="1"/>
            <a:r>
              <a:rPr lang="ja-JP" altLang="en-US" kern="0" dirty="0"/>
              <a:t>「関係性」＞「</a:t>
            </a:r>
            <a:r>
              <a:rPr lang="en-US" altLang="ja-JP" kern="0" dirty="0"/>
              <a:t>CI</a:t>
            </a:r>
            <a:r>
              <a:rPr lang="ja-JP" altLang="en-US" kern="0" dirty="0"/>
              <a:t>リレーションシップタイプ」へ移動する。</a:t>
            </a:r>
            <a:endParaRPr lang="en-US" altLang="ja-JP" kern="0" dirty="0"/>
          </a:p>
          <a:p>
            <a:pPr lvl="1"/>
            <a:r>
              <a:rPr lang="ja-JP" altLang="en-US" kern="0" dirty="0"/>
              <a:t>取得したいレコード上で右クリック</a:t>
            </a:r>
            <a:endParaRPr lang="en-US" altLang="ja-JP" kern="0" dirty="0"/>
          </a:p>
          <a:p>
            <a:pPr lvl="1"/>
            <a:r>
              <a:rPr lang="en-US" altLang="ja-JP" kern="0" dirty="0" err="1"/>
              <a:t>sys_id</a:t>
            </a:r>
            <a:r>
              <a:rPr lang="ja-JP" altLang="en-US" kern="0" dirty="0"/>
              <a:t>のコピーをクリックし</a:t>
            </a:r>
            <a:r>
              <a:rPr lang="en-US" altLang="ja-JP" kern="0" dirty="0"/>
              <a:t>ITA</a:t>
            </a:r>
            <a:r>
              <a:rPr lang="ja-JP" altLang="en-US" kern="0" dirty="0" err="1"/>
              <a:t>に登</a:t>
            </a:r>
            <a:r>
              <a:rPr lang="ja-JP" altLang="en-US" kern="0" dirty="0"/>
              <a:t>録する。</a:t>
            </a:r>
          </a:p>
        </p:txBody>
      </p:sp>
      <p:sp>
        <p:nvSpPr>
          <p:cNvPr id="29" name="テキスト ボックス 28"/>
          <p:cNvSpPr txBox="1"/>
          <p:nvPr/>
        </p:nvSpPr>
        <p:spPr>
          <a:xfrm>
            <a:off x="407210" y="2316278"/>
            <a:ext cx="1656230" cy="230832"/>
          </a:xfrm>
          <a:prstGeom prst="rect">
            <a:avLst/>
          </a:prstGeom>
          <a:noFill/>
        </p:spPr>
        <p:txBody>
          <a:bodyPr wrap="square" rtlCol="0">
            <a:spAutoFit/>
          </a:bodyPr>
          <a:lstStyle/>
          <a:p>
            <a:r>
              <a:rPr lang="en-US" altLang="ja-JP" sz="900" dirty="0"/>
              <a:t>ServiceNow</a:t>
            </a:r>
            <a:endParaRPr kumimoji="1" lang="ja-JP" altLang="en-US" sz="900" dirty="0"/>
          </a:p>
        </p:txBody>
      </p:sp>
      <p:sp>
        <p:nvSpPr>
          <p:cNvPr id="30" name="正方形/長方形 29"/>
          <p:cNvSpPr/>
          <p:nvPr/>
        </p:nvSpPr>
        <p:spPr bwMode="auto">
          <a:xfrm>
            <a:off x="553241" y="4018718"/>
            <a:ext cx="1178724" cy="266294"/>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31" name="正方形/長方形 30"/>
          <p:cNvSpPr/>
          <p:nvPr/>
        </p:nvSpPr>
        <p:spPr bwMode="auto">
          <a:xfrm>
            <a:off x="544313" y="4365070"/>
            <a:ext cx="1178724" cy="341000"/>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32" name="円形吹き出し 31"/>
          <p:cNvSpPr/>
          <p:nvPr/>
        </p:nvSpPr>
        <p:spPr bwMode="auto">
          <a:xfrm>
            <a:off x="1847440" y="3573020"/>
            <a:ext cx="432000" cy="436455"/>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①</a:t>
            </a:r>
          </a:p>
        </p:txBody>
      </p:sp>
      <p:sp>
        <p:nvSpPr>
          <p:cNvPr id="33" name="円形吹き出し 32"/>
          <p:cNvSpPr/>
          <p:nvPr/>
        </p:nvSpPr>
        <p:spPr bwMode="auto">
          <a:xfrm>
            <a:off x="1847440" y="4151865"/>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②</a:t>
            </a:r>
          </a:p>
        </p:txBody>
      </p:sp>
      <p:sp>
        <p:nvSpPr>
          <p:cNvPr id="34" name="正方形/長方形 33"/>
          <p:cNvSpPr/>
          <p:nvPr/>
        </p:nvSpPr>
        <p:spPr bwMode="auto">
          <a:xfrm>
            <a:off x="4189649" y="4379274"/>
            <a:ext cx="1512211" cy="34100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11" name="円形吹き出し 10"/>
          <p:cNvSpPr/>
          <p:nvPr/>
        </p:nvSpPr>
        <p:spPr bwMode="auto">
          <a:xfrm>
            <a:off x="5610127" y="3935865"/>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③</a:t>
            </a:r>
          </a:p>
        </p:txBody>
      </p:sp>
      <p:sp>
        <p:nvSpPr>
          <p:cNvPr id="17" name="正方形/長方形 16">
            <a:extLst>
              <a:ext uri="{FF2B5EF4-FFF2-40B4-BE49-F238E27FC236}">
                <a16:creationId xmlns:a16="http://schemas.microsoft.com/office/drawing/2014/main" id="{244FEB62-4A73-49C1-AD6A-3F9C6DDC97F8}"/>
              </a:ext>
            </a:extLst>
          </p:cNvPr>
          <p:cNvSpPr/>
          <p:nvPr/>
        </p:nvSpPr>
        <p:spPr bwMode="auto">
          <a:xfrm>
            <a:off x="4945754" y="5341109"/>
            <a:ext cx="1512211" cy="34100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18" name="円形吹き出し 10">
            <a:extLst>
              <a:ext uri="{FF2B5EF4-FFF2-40B4-BE49-F238E27FC236}">
                <a16:creationId xmlns:a16="http://schemas.microsoft.com/office/drawing/2014/main" id="{379D5C6A-EF56-4A2E-B853-828E60DB0E2F}"/>
              </a:ext>
            </a:extLst>
          </p:cNvPr>
          <p:cNvSpPr/>
          <p:nvPr/>
        </p:nvSpPr>
        <p:spPr bwMode="auto">
          <a:xfrm>
            <a:off x="6366232" y="4897700"/>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④</a:t>
            </a:r>
          </a:p>
        </p:txBody>
      </p:sp>
    </p:spTree>
    <p:extLst>
      <p:ext uri="{BB962C8B-B14F-4D97-AF65-F5344CB8AC3E}">
        <p14:creationId xmlns:p14="http://schemas.microsoft.com/office/powerpoint/2010/main" val="25646441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txBox="1">
            <a:spLocks/>
          </p:cNvSpPr>
          <p:nvPr/>
        </p:nvSpPr>
        <p:spPr bwMode="gray">
          <a:xfrm>
            <a:off x="391584" y="3197473"/>
            <a:ext cx="11712000" cy="467239"/>
          </a:xfrm>
          <a:prstGeom prst="rect">
            <a:avLst/>
          </a:prstGeom>
        </p:spPr>
        <p:txBody>
          <a:bodyPr vert="horz" wrap="square" lIns="91440" tIns="36000" rIns="91440" bIns="0" rtlCol="0" anchor="b">
            <a:spAutoFit/>
          </a:bodyPr>
          <a:lstStyle>
            <a:lvl1pPr algn="l" rtl="0" eaLnBrk="0" fontAlgn="base" hangingPunct="0">
              <a:spcBef>
                <a:spcPct val="0"/>
              </a:spcBef>
              <a:spcAft>
                <a:spcPct val="0"/>
              </a:spcAft>
              <a:defRPr kumimoji="1" sz="2800" b="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r>
              <a:rPr lang="en-US" altLang="ja-JP" dirty="0">
                <a:latin typeface="+mn-ea"/>
              </a:rPr>
              <a:t>6.</a:t>
            </a:r>
            <a:r>
              <a:rPr lang="ja-JP" altLang="en-US" dirty="0">
                <a:latin typeface="+mn-ea"/>
              </a:rPr>
              <a:t> こんなときは？</a:t>
            </a:r>
            <a:endParaRPr lang="en-US" altLang="ja-JP" dirty="0">
              <a:latin typeface="+mn-ea"/>
            </a:endParaRPr>
          </a:p>
        </p:txBody>
      </p:sp>
    </p:spTree>
    <p:extLst>
      <p:ext uri="{BB962C8B-B14F-4D97-AF65-F5344CB8AC3E}">
        <p14:creationId xmlns:p14="http://schemas.microsoft.com/office/powerpoint/2010/main" val="4024543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txBox="1">
            <a:spLocks/>
          </p:cNvSpPr>
          <p:nvPr/>
        </p:nvSpPr>
        <p:spPr bwMode="gray">
          <a:xfrm>
            <a:off x="391584" y="3197473"/>
            <a:ext cx="11712000" cy="467239"/>
          </a:xfrm>
          <a:prstGeom prst="rect">
            <a:avLst/>
          </a:prstGeom>
        </p:spPr>
        <p:txBody>
          <a:bodyPr vert="horz" wrap="square" lIns="91440" tIns="36000" rIns="91440" bIns="0" rtlCol="0" anchor="b">
            <a:spAutoFit/>
          </a:bodyPr>
          <a:lstStyle>
            <a:lvl1pPr algn="l" rtl="0" eaLnBrk="0" fontAlgn="base" hangingPunct="0">
              <a:spcBef>
                <a:spcPct val="0"/>
              </a:spcBef>
              <a:spcAft>
                <a:spcPct val="0"/>
              </a:spcAft>
              <a:defRPr kumimoji="1" sz="2800" b="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r>
              <a:rPr lang="en-US" altLang="ja-JP" kern="0"/>
              <a:t>1. </a:t>
            </a:r>
            <a:r>
              <a:rPr lang="ja-JP" altLang="en-US" kern="0"/>
              <a:t>はじめに</a:t>
            </a:r>
            <a:endParaRPr lang="ja-JP" altLang="en-US" kern="0" dirty="0"/>
          </a:p>
        </p:txBody>
      </p:sp>
    </p:spTree>
    <p:extLst>
      <p:ext uri="{BB962C8B-B14F-4D97-AF65-F5344CB8AC3E}">
        <p14:creationId xmlns:p14="http://schemas.microsoft.com/office/powerpoint/2010/main" val="3535299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latin typeface="+mn-ea"/>
              </a:rPr>
              <a:t>6.1</a:t>
            </a:r>
            <a:r>
              <a:rPr lang="ja-JP" altLang="en-US" dirty="0">
                <a:latin typeface="+mn-ea"/>
              </a:rPr>
              <a:t> </a:t>
            </a:r>
            <a:r>
              <a:rPr lang="en-US" altLang="ja-JP" sz="2400" dirty="0"/>
              <a:t>Failed to import the required Python library</a:t>
            </a:r>
            <a:r>
              <a:rPr lang="ja-JP" altLang="en-US" sz="2400" dirty="0"/>
              <a:t>～とでて異常終了する。</a:t>
            </a:r>
            <a:endParaRPr kumimoji="1" lang="ja-JP" altLang="en-US" dirty="0"/>
          </a:p>
        </p:txBody>
      </p:sp>
      <p:sp>
        <p:nvSpPr>
          <p:cNvPr id="3" name="コンテンツ プレースホルダー 2"/>
          <p:cNvSpPr>
            <a:spLocks noGrp="1"/>
          </p:cNvSpPr>
          <p:nvPr>
            <p:ph sz="quarter" idx="10"/>
          </p:nvPr>
        </p:nvSpPr>
        <p:spPr>
          <a:xfrm>
            <a:off x="239351" y="779098"/>
            <a:ext cx="11713300" cy="1497279"/>
          </a:xfrm>
        </p:spPr>
        <p:txBody>
          <a:bodyPr>
            <a:noAutofit/>
          </a:bodyPr>
          <a:lstStyle/>
          <a:p>
            <a:r>
              <a:rPr lang="ja-JP" altLang="en-US" dirty="0"/>
              <a:t>「</a:t>
            </a:r>
            <a:r>
              <a:rPr lang="en-US" altLang="ja-JP" dirty="0">
                <a:hlinkClick r:id="rId2" action="ppaction://hlinksldjump"/>
              </a:rPr>
              <a:t>2.3</a:t>
            </a:r>
            <a:r>
              <a:rPr lang="ja-JP" altLang="en-US" dirty="0">
                <a:hlinkClick r:id="rId2" action="ppaction://hlinksldjump"/>
              </a:rPr>
              <a:t> </a:t>
            </a:r>
            <a:r>
              <a:rPr lang="en-US" altLang="ja-JP" dirty="0">
                <a:latin typeface="+mn-ea"/>
                <a:hlinkClick r:id="rId2" action="ppaction://hlinksldjump"/>
              </a:rPr>
              <a:t>Playbook</a:t>
            </a:r>
            <a:r>
              <a:rPr lang="ja-JP" altLang="en-US" dirty="0">
                <a:latin typeface="+mn-ea"/>
                <a:hlinkClick r:id="rId2" action="ppaction://hlinksldjump"/>
              </a:rPr>
              <a:t>利用</a:t>
            </a:r>
            <a:r>
              <a:rPr lang="ja-JP" altLang="en-US" dirty="0">
                <a:hlinkClick r:id="rId2" action="ppaction://hlinksldjump"/>
              </a:rPr>
              <a:t>の準備</a:t>
            </a:r>
            <a:r>
              <a:rPr lang="ja-JP" altLang="en-US" dirty="0"/>
              <a:t>」がうまくいっていない可能性があります。</a:t>
            </a:r>
            <a:br>
              <a:rPr lang="en-US" altLang="ja-JP" dirty="0"/>
            </a:br>
            <a:r>
              <a:rPr lang="ja-JP" altLang="en-US" dirty="0"/>
              <a:t>手順を再確認して、必要なライブラリがインストールされていることをご確認下さい。</a:t>
            </a:r>
            <a:endParaRPr lang="en-US" altLang="ja-JP" dirty="0"/>
          </a:p>
          <a:p>
            <a:pPr marL="0" indent="0">
              <a:buNone/>
            </a:pPr>
            <a:endParaRPr lang="en-US" altLang="ja-JP" dirty="0"/>
          </a:p>
          <a:p>
            <a:pPr marL="0" indent="0">
              <a:buNone/>
            </a:pPr>
            <a:r>
              <a:rPr lang="ja-JP" altLang="en-US" dirty="0"/>
              <a:t>表示例</a:t>
            </a:r>
            <a:endParaRPr lang="en-US" altLang="ja-JP" dirty="0"/>
          </a:p>
        </p:txBody>
      </p:sp>
      <p:pic>
        <p:nvPicPr>
          <p:cNvPr id="5" name="図 4"/>
          <p:cNvPicPr>
            <a:picLocks noChangeAspect="1"/>
          </p:cNvPicPr>
          <p:nvPr/>
        </p:nvPicPr>
        <p:blipFill>
          <a:blip r:embed="rId3"/>
          <a:stretch>
            <a:fillRect/>
          </a:stretch>
        </p:blipFill>
        <p:spPr>
          <a:xfrm>
            <a:off x="3072812" y="2492870"/>
            <a:ext cx="8878539" cy="3972479"/>
          </a:xfrm>
          <a:prstGeom prst="rect">
            <a:avLst/>
          </a:prstGeom>
        </p:spPr>
      </p:pic>
      <p:pic>
        <p:nvPicPr>
          <p:cNvPr id="4" name="図 3"/>
          <p:cNvPicPr>
            <a:picLocks noChangeAspect="1"/>
          </p:cNvPicPr>
          <p:nvPr/>
        </p:nvPicPr>
        <p:blipFill>
          <a:blip r:embed="rId4"/>
          <a:stretch>
            <a:fillRect/>
          </a:stretch>
        </p:blipFill>
        <p:spPr>
          <a:xfrm>
            <a:off x="407210" y="2276377"/>
            <a:ext cx="10745510" cy="2664833"/>
          </a:xfrm>
          <a:prstGeom prst="rect">
            <a:avLst/>
          </a:prstGeom>
        </p:spPr>
      </p:pic>
      <p:sp>
        <p:nvSpPr>
          <p:cNvPr id="16" name="正方形/長方形 15"/>
          <p:cNvSpPr/>
          <p:nvPr/>
        </p:nvSpPr>
        <p:spPr bwMode="auto">
          <a:xfrm>
            <a:off x="9608286" y="3095639"/>
            <a:ext cx="1030056" cy="26135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17" name="正方形/長方形 16"/>
          <p:cNvSpPr/>
          <p:nvPr/>
        </p:nvSpPr>
        <p:spPr bwMode="auto">
          <a:xfrm>
            <a:off x="3935700" y="5543979"/>
            <a:ext cx="7777080" cy="26135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Tree>
    <p:extLst>
      <p:ext uri="{BB962C8B-B14F-4D97-AF65-F5344CB8AC3E}">
        <p14:creationId xmlns:p14="http://schemas.microsoft.com/office/powerpoint/2010/main" val="39876284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5807171" y="3135992"/>
            <a:ext cx="3458058" cy="3067478"/>
          </a:xfrm>
          <a:prstGeom prst="rect">
            <a:avLst/>
          </a:prstGeom>
        </p:spPr>
      </p:pic>
      <p:pic>
        <p:nvPicPr>
          <p:cNvPr id="9" name="図 8"/>
          <p:cNvPicPr>
            <a:picLocks noChangeAspect="1"/>
          </p:cNvPicPr>
          <p:nvPr/>
        </p:nvPicPr>
        <p:blipFill>
          <a:blip r:embed="rId3"/>
          <a:stretch>
            <a:fillRect/>
          </a:stretch>
        </p:blipFill>
        <p:spPr>
          <a:xfrm>
            <a:off x="6215674" y="4868881"/>
            <a:ext cx="5949538" cy="1392134"/>
          </a:xfrm>
          <a:prstGeom prst="rect">
            <a:avLst/>
          </a:prstGeom>
        </p:spPr>
      </p:pic>
      <p:pic>
        <p:nvPicPr>
          <p:cNvPr id="4" name="図 3"/>
          <p:cNvPicPr>
            <a:picLocks noChangeAspect="1"/>
          </p:cNvPicPr>
          <p:nvPr/>
        </p:nvPicPr>
        <p:blipFill>
          <a:blip r:embed="rId4"/>
          <a:stretch>
            <a:fillRect/>
          </a:stretch>
        </p:blipFill>
        <p:spPr>
          <a:xfrm>
            <a:off x="411015" y="3111830"/>
            <a:ext cx="4877481" cy="1276528"/>
          </a:xfrm>
          <a:prstGeom prst="rect">
            <a:avLst/>
          </a:prstGeom>
        </p:spPr>
      </p:pic>
      <p:sp>
        <p:nvSpPr>
          <p:cNvPr id="2" name="タイトル 1"/>
          <p:cNvSpPr>
            <a:spLocks noGrp="1"/>
          </p:cNvSpPr>
          <p:nvPr>
            <p:ph type="title"/>
          </p:nvPr>
        </p:nvSpPr>
        <p:spPr/>
        <p:txBody>
          <a:bodyPr>
            <a:normAutofit/>
          </a:bodyPr>
          <a:lstStyle/>
          <a:p>
            <a:r>
              <a:rPr lang="en-US" altLang="ja-JP" dirty="0"/>
              <a:t>6.2</a:t>
            </a:r>
            <a:r>
              <a:rPr lang="ja-JP" altLang="en-US" dirty="0"/>
              <a:t> 項目名に「クラス」を利用する場合</a:t>
            </a:r>
            <a:endParaRPr kumimoji="1" lang="ja-JP" altLang="en-US" dirty="0"/>
          </a:p>
        </p:txBody>
      </p:sp>
      <p:sp>
        <p:nvSpPr>
          <p:cNvPr id="3" name="コンテンツ プレースホルダー 2"/>
          <p:cNvSpPr>
            <a:spLocks noGrp="1"/>
          </p:cNvSpPr>
          <p:nvPr>
            <p:ph sz="quarter" idx="10"/>
          </p:nvPr>
        </p:nvSpPr>
        <p:spPr>
          <a:xfrm>
            <a:off x="239350" y="779098"/>
            <a:ext cx="11952649" cy="1857792"/>
          </a:xfrm>
        </p:spPr>
        <p:txBody>
          <a:bodyPr>
            <a:noAutofit/>
          </a:bodyPr>
          <a:lstStyle/>
          <a:p>
            <a:r>
              <a:rPr lang="en-US" altLang="ja-JP" dirty="0" err="1"/>
              <a:t>ServiceNow</a:t>
            </a:r>
            <a:r>
              <a:rPr lang="ja-JP" altLang="en-US" dirty="0"/>
              <a:t>のクラスは見た目は日本語（または英語）で入っているが、裏で持っているデータはテーブル名。</a:t>
            </a:r>
            <a:endParaRPr lang="en-US" altLang="ja-JP" dirty="0"/>
          </a:p>
          <a:p>
            <a:r>
              <a:rPr lang="en-US" altLang="ja-JP" dirty="0"/>
              <a:t>ServiceNow</a:t>
            </a:r>
            <a:r>
              <a:rPr lang="ja-JP" altLang="en-US" dirty="0"/>
              <a:t>連携モデルでは「マスタ管理」＞「クラス」というメニューを作成し管理する方式をとっている。</a:t>
            </a:r>
            <a:endParaRPr lang="en-US" altLang="ja-JP" dirty="0"/>
          </a:p>
          <a:p>
            <a:r>
              <a:rPr lang="ja-JP" altLang="en-US" dirty="0"/>
              <a:t>入力方式を</a:t>
            </a:r>
            <a:r>
              <a:rPr lang="en-US" altLang="ja-JP" dirty="0"/>
              <a:t>[</a:t>
            </a:r>
            <a:r>
              <a:rPr lang="ja-JP" altLang="en-US" dirty="0"/>
              <a:t>プルダウン</a:t>
            </a:r>
            <a:r>
              <a:rPr lang="en-US" altLang="ja-JP" dirty="0"/>
              <a:t>]</a:t>
            </a:r>
            <a:r>
              <a:rPr lang="ja-JP" altLang="en-US" dirty="0"/>
              <a:t>にして、「クラス」を指定するのを推奨しているが、</a:t>
            </a:r>
            <a:r>
              <a:rPr lang="en-US" altLang="ja-JP" dirty="0"/>
              <a:t>[</a:t>
            </a:r>
            <a:r>
              <a:rPr lang="ja-JP" altLang="en-US" dirty="0"/>
              <a:t>文字列（単一行）</a:t>
            </a:r>
            <a:r>
              <a:rPr lang="en-US" altLang="ja-JP" dirty="0"/>
              <a:t>]</a:t>
            </a:r>
            <a:r>
              <a:rPr lang="ja-JP" altLang="en-US" dirty="0"/>
              <a:t>にして、直接入力させても問題はない</a:t>
            </a:r>
            <a:endParaRPr lang="en-US" altLang="ja-JP" dirty="0"/>
          </a:p>
          <a:p>
            <a:pPr lvl="1"/>
            <a:endParaRPr lang="en-US" altLang="ja-JP" sz="1800" dirty="0"/>
          </a:p>
          <a:p>
            <a:pPr lvl="1"/>
            <a:endParaRPr lang="en-US" altLang="ja-JP" sz="1800" dirty="0"/>
          </a:p>
          <a:p>
            <a:pPr marL="180000" lvl="1" indent="0">
              <a:buNone/>
            </a:pPr>
            <a:endParaRPr kumimoji="1" lang="en-US" altLang="ja-JP" sz="1800" dirty="0"/>
          </a:p>
        </p:txBody>
      </p:sp>
      <p:sp>
        <p:nvSpPr>
          <p:cNvPr id="12" name="テキスト ボックス 11"/>
          <p:cNvSpPr txBox="1"/>
          <p:nvPr/>
        </p:nvSpPr>
        <p:spPr>
          <a:xfrm>
            <a:off x="407210" y="2859740"/>
            <a:ext cx="1656230" cy="230832"/>
          </a:xfrm>
          <a:prstGeom prst="rect">
            <a:avLst/>
          </a:prstGeom>
          <a:noFill/>
        </p:spPr>
        <p:txBody>
          <a:bodyPr wrap="square" rtlCol="0">
            <a:spAutoFit/>
          </a:bodyPr>
          <a:lstStyle/>
          <a:p>
            <a:r>
              <a:rPr lang="ja-JP" altLang="en-US" sz="900" dirty="0"/>
              <a:t>マスタ＞クラス</a:t>
            </a:r>
            <a:endParaRPr kumimoji="1" lang="ja-JP" altLang="en-US" sz="900" dirty="0"/>
          </a:p>
        </p:txBody>
      </p:sp>
      <p:sp>
        <p:nvSpPr>
          <p:cNvPr id="11" name="正方形/長方形 10"/>
          <p:cNvSpPr/>
          <p:nvPr/>
        </p:nvSpPr>
        <p:spPr bwMode="auto">
          <a:xfrm>
            <a:off x="6384040" y="3744987"/>
            <a:ext cx="2808390" cy="340706"/>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14" name="正方形/長方形 13"/>
          <p:cNvSpPr/>
          <p:nvPr/>
        </p:nvSpPr>
        <p:spPr bwMode="auto">
          <a:xfrm>
            <a:off x="6457391" y="4362523"/>
            <a:ext cx="845712" cy="288040"/>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19" name="正方形/長方形 18"/>
          <p:cNvSpPr/>
          <p:nvPr/>
        </p:nvSpPr>
        <p:spPr bwMode="auto">
          <a:xfrm>
            <a:off x="6443311" y="5481701"/>
            <a:ext cx="372789" cy="286703"/>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0" name="テキスト ボックス 19"/>
          <p:cNvSpPr txBox="1"/>
          <p:nvPr/>
        </p:nvSpPr>
        <p:spPr>
          <a:xfrm>
            <a:off x="5671666" y="2847615"/>
            <a:ext cx="1656230" cy="230832"/>
          </a:xfrm>
          <a:prstGeom prst="rect">
            <a:avLst/>
          </a:prstGeom>
          <a:noFill/>
        </p:spPr>
        <p:txBody>
          <a:bodyPr wrap="square" rtlCol="0">
            <a:spAutoFit/>
          </a:bodyPr>
          <a:lstStyle/>
          <a:p>
            <a:r>
              <a:rPr lang="ja-JP" altLang="en-US" sz="900" dirty="0"/>
              <a:t>メニュー定義・作成</a:t>
            </a:r>
            <a:endParaRPr kumimoji="1" lang="ja-JP" altLang="en-US" sz="900" dirty="0"/>
          </a:p>
        </p:txBody>
      </p:sp>
      <p:sp>
        <p:nvSpPr>
          <p:cNvPr id="21" name="正方形/長方形 20"/>
          <p:cNvSpPr/>
          <p:nvPr/>
        </p:nvSpPr>
        <p:spPr bwMode="auto">
          <a:xfrm>
            <a:off x="3458476" y="3135992"/>
            <a:ext cx="1830020" cy="1252366"/>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8" name="角丸四角形吹き出し 7"/>
          <p:cNvSpPr/>
          <p:nvPr/>
        </p:nvSpPr>
        <p:spPr bwMode="auto">
          <a:xfrm>
            <a:off x="3194343" y="4527956"/>
            <a:ext cx="1878053" cy="551726"/>
          </a:xfrm>
          <a:prstGeom prst="wedgeRoundRectCallout">
            <a:avLst>
              <a:gd name="adj1" fmla="val -11373"/>
              <a:gd name="adj2" fmla="val -70125"/>
              <a:gd name="adj3" fmla="val 16667"/>
            </a:avLst>
          </a:prstGeom>
          <a:noFill/>
          <a:ln w="12700">
            <a:solidFill>
              <a:schemeClr val="tx1"/>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b="1" dirty="0">
                <a:latin typeface="+mn-ea"/>
              </a:rPr>
              <a:t>連携対象はこっち</a:t>
            </a:r>
          </a:p>
        </p:txBody>
      </p:sp>
      <p:sp>
        <p:nvSpPr>
          <p:cNvPr id="22" name="正方形/長方形 21"/>
          <p:cNvSpPr/>
          <p:nvPr/>
        </p:nvSpPr>
        <p:spPr bwMode="auto">
          <a:xfrm>
            <a:off x="10770357" y="5881680"/>
            <a:ext cx="654383" cy="286703"/>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grpSp>
        <p:nvGrpSpPr>
          <p:cNvPr id="23" name="グループ化 22"/>
          <p:cNvGrpSpPr/>
          <p:nvPr/>
        </p:nvGrpSpPr>
        <p:grpSpPr>
          <a:xfrm>
            <a:off x="248106" y="5880248"/>
            <a:ext cx="1114306" cy="380132"/>
            <a:chOff x="419520" y="4643499"/>
            <a:chExt cx="1282134" cy="437384"/>
          </a:xfrm>
          <a:effectLst>
            <a:outerShdw blurRad="25400" dist="25400" dir="5400000" algn="t" rotWithShape="0">
              <a:prstClr val="black">
                <a:alpha val="53000"/>
              </a:prstClr>
            </a:outerShdw>
          </a:effectLst>
        </p:grpSpPr>
        <p:sp>
          <p:nvSpPr>
            <p:cNvPr id="24" name="フリーフォーム 23"/>
            <p:cNvSpPr/>
            <p:nvPr/>
          </p:nvSpPr>
          <p:spPr bwMode="auto">
            <a:xfrm>
              <a:off x="419520" y="4643499"/>
              <a:ext cx="1282134" cy="437384"/>
            </a:xfrm>
            <a:custGeom>
              <a:avLst/>
              <a:gdLst>
                <a:gd name="connsiteX0" fmla="*/ 218692 w 1282134"/>
                <a:gd name="connsiteY0" fmla="*/ 0 h 437384"/>
                <a:gd name="connsiteX1" fmla="*/ 756435 w 1282134"/>
                <a:gd name="connsiteY1" fmla="*/ 0 h 437384"/>
                <a:gd name="connsiteX2" fmla="*/ 957941 w 1282134"/>
                <a:gd name="connsiteY2" fmla="*/ 133568 h 437384"/>
                <a:gd name="connsiteX3" fmla="*/ 962491 w 1282134"/>
                <a:gd name="connsiteY3" fmla="*/ 156105 h 437384"/>
                <a:gd name="connsiteX4" fmla="*/ 1040020 w 1282134"/>
                <a:gd name="connsiteY4" fmla="*/ 156105 h 437384"/>
                <a:gd name="connsiteX5" fmla="*/ 998593 w 1282134"/>
                <a:gd name="connsiteY5" fmla="*/ 120102 h 437384"/>
                <a:gd name="connsiteX6" fmla="*/ 991631 w 1282134"/>
                <a:gd name="connsiteY6" fmla="*/ 35586 h 437384"/>
                <a:gd name="connsiteX7" fmla="*/ 1031204 w 1282134"/>
                <a:gd name="connsiteY7" fmla="*/ 14495 h 437384"/>
                <a:gd name="connsiteX8" fmla="*/ 1073661 w 1282134"/>
                <a:gd name="connsiteY8" fmla="*/ 28413 h 437384"/>
                <a:gd name="connsiteX9" fmla="*/ 1277634 w 1282134"/>
                <a:gd name="connsiteY9" fmla="*/ 205683 h 437384"/>
                <a:gd name="connsiteX10" fmla="*/ 1282132 w 1282134"/>
                <a:gd name="connsiteY10" fmla="*/ 216068 h 437384"/>
                <a:gd name="connsiteX11" fmla="*/ 1277634 w 1282134"/>
                <a:gd name="connsiteY11" fmla="*/ 225185 h 437384"/>
                <a:gd name="connsiteX12" fmla="*/ 1073661 w 1282134"/>
                <a:gd name="connsiteY12" fmla="*/ 402456 h 437384"/>
                <a:gd name="connsiteX13" fmla="*/ 991631 w 1282134"/>
                <a:gd name="connsiteY13" fmla="*/ 395283 h 437384"/>
                <a:gd name="connsiteX14" fmla="*/ 998593 w 1282134"/>
                <a:gd name="connsiteY14" fmla="*/ 310767 h 437384"/>
                <a:gd name="connsiteX15" fmla="*/ 1038531 w 1282134"/>
                <a:gd name="connsiteY15" fmla="*/ 276058 h 437384"/>
                <a:gd name="connsiteX16" fmla="*/ 963545 w 1282134"/>
                <a:gd name="connsiteY16" fmla="*/ 276058 h 437384"/>
                <a:gd name="connsiteX17" fmla="*/ 957941 w 1282134"/>
                <a:gd name="connsiteY17" fmla="*/ 303817 h 437384"/>
                <a:gd name="connsiteX18" fmla="*/ 756435 w 1282134"/>
                <a:gd name="connsiteY18" fmla="*/ 437384 h 437384"/>
                <a:gd name="connsiteX19" fmla="*/ 218692 w 1282134"/>
                <a:gd name="connsiteY19" fmla="*/ 437384 h 437384"/>
                <a:gd name="connsiteX20" fmla="*/ 0 w 1282134"/>
                <a:gd name="connsiteY20" fmla="*/ 218692 h 437384"/>
                <a:gd name="connsiteX21" fmla="*/ 218692 w 1282134"/>
                <a:gd name="connsiteY21" fmla="*/ 0 h 4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2134" h="437384">
                  <a:moveTo>
                    <a:pt x="218692" y="0"/>
                  </a:moveTo>
                  <a:lnTo>
                    <a:pt x="756435" y="0"/>
                  </a:lnTo>
                  <a:cubicBezTo>
                    <a:pt x="847020" y="0"/>
                    <a:pt x="924742" y="55076"/>
                    <a:pt x="957941" y="133568"/>
                  </a:cubicBezTo>
                  <a:lnTo>
                    <a:pt x="962491" y="156105"/>
                  </a:lnTo>
                  <a:lnTo>
                    <a:pt x="1040020" y="156105"/>
                  </a:lnTo>
                  <a:lnTo>
                    <a:pt x="998593" y="120102"/>
                  </a:lnTo>
                  <a:cubicBezTo>
                    <a:pt x="974018" y="98743"/>
                    <a:pt x="970902" y="60905"/>
                    <a:pt x="991631" y="35586"/>
                  </a:cubicBezTo>
                  <a:cubicBezTo>
                    <a:pt x="1001996" y="22926"/>
                    <a:pt x="1016360" y="15793"/>
                    <a:pt x="1031204" y="14495"/>
                  </a:cubicBezTo>
                  <a:cubicBezTo>
                    <a:pt x="1046049" y="13197"/>
                    <a:pt x="1061374" y="17734"/>
                    <a:pt x="1073661" y="28413"/>
                  </a:cubicBezTo>
                  <a:lnTo>
                    <a:pt x="1277634" y="205683"/>
                  </a:lnTo>
                  <a:cubicBezTo>
                    <a:pt x="1277506" y="206145"/>
                    <a:pt x="1282260" y="210577"/>
                    <a:pt x="1282132" y="216068"/>
                  </a:cubicBezTo>
                  <a:cubicBezTo>
                    <a:pt x="1282004" y="221559"/>
                    <a:pt x="1277506" y="225234"/>
                    <a:pt x="1277634" y="225185"/>
                  </a:cubicBezTo>
                  <a:lnTo>
                    <a:pt x="1073661" y="402456"/>
                  </a:lnTo>
                  <a:cubicBezTo>
                    <a:pt x="1049087" y="423814"/>
                    <a:pt x="1012360" y="420602"/>
                    <a:pt x="991631" y="395283"/>
                  </a:cubicBezTo>
                  <a:cubicBezTo>
                    <a:pt x="970902" y="369964"/>
                    <a:pt x="974018" y="332126"/>
                    <a:pt x="998593" y="310767"/>
                  </a:cubicBezTo>
                  <a:lnTo>
                    <a:pt x="1038531" y="276058"/>
                  </a:lnTo>
                  <a:lnTo>
                    <a:pt x="963545" y="276058"/>
                  </a:lnTo>
                  <a:lnTo>
                    <a:pt x="957941" y="303817"/>
                  </a:lnTo>
                  <a:cubicBezTo>
                    <a:pt x="924742" y="382309"/>
                    <a:pt x="847020" y="437384"/>
                    <a:pt x="756435" y="437384"/>
                  </a:cubicBezTo>
                  <a:lnTo>
                    <a:pt x="218692" y="437384"/>
                  </a:lnTo>
                  <a:cubicBezTo>
                    <a:pt x="97912" y="437384"/>
                    <a:pt x="0" y="339472"/>
                    <a:pt x="0" y="218692"/>
                  </a:cubicBezTo>
                  <a:cubicBezTo>
                    <a:pt x="0" y="97912"/>
                    <a:pt x="97912" y="0"/>
                    <a:pt x="218692" y="0"/>
                  </a:cubicBezTo>
                  <a:close/>
                </a:path>
              </a:pathLst>
            </a:custGeom>
            <a:solidFill>
              <a:schemeClr val="accent1">
                <a:lumMod val="60000"/>
                <a:lumOff val="40000"/>
              </a:schemeClr>
            </a:solidFill>
            <a:ln>
              <a:noFill/>
            </a:ln>
            <a:effectLst/>
            <a:scene3d>
              <a:camera prst="orthographicFront"/>
              <a:lightRig rig="threePt" dir="t"/>
            </a:scene3d>
            <a:sp3d>
              <a:bevelT w="38100" h="317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25" name="テキスト ボックス 24"/>
            <p:cNvSpPr txBox="1"/>
            <p:nvPr/>
          </p:nvSpPr>
          <p:spPr>
            <a:xfrm>
              <a:off x="514693" y="4758763"/>
              <a:ext cx="790175" cy="200343"/>
            </a:xfrm>
            <a:custGeom>
              <a:avLst/>
              <a:gdLst/>
              <a:ahLst/>
              <a:cxnLst/>
              <a:rect l="l" t="t" r="r" b="b"/>
              <a:pathLst>
                <a:path w="790175" h="200343">
                  <a:moveTo>
                    <a:pt x="38171" y="34199"/>
                  </a:moveTo>
                  <a:cubicBezTo>
                    <a:pt x="38171" y="56232"/>
                    <a:pt x="38171" y="78266"/>
                    <a:pt x="38171" y="100299"/>
                  </a:cubicBezTo>
                  <a:cubicBezTo>
                    <a:pt x="41584" y="100299"/>
                    <a:pt x="44998" y="100299"/>
                    <a:pt x="48411" y="100299"/>
                  </a:cubicBezTo>
                  <a:cubicBezTo>
                    <a:pt x="67652" y="100299"/>
                    <a:pt x="80395" y="97386"/>
                    <a:pt x="86640" y="91558"/>
                  </a:cubicBezTo>
                  <a:cubicBezTo>
                    <a:pt x="92885" y="85731"/>
                    <a:pt x="96008" y="76777"/>
                    <a:pt x="96008" y="64697"/>
                  </a:cubicBezTo>
                  <a:cubicBezTo>
                    <a:pt x="96008" y="54744"/>
                    <a:pt x="93002" y="47172"/>
                    <a:pt x="86989" y="41983"/>
                  </a:cubicBezTo>
                  <a:cubicBezTo>
                    <a:pt x="80976" y="36794"/>
                    <a:pt x="69087" y="34199"/>
                    <a:pt x="51321" y="34199"/>
                  </a:cubicBezTo>
                  <a:cubicBezTo>
                    <a:pt x="46937" y="34199"/>
                    <a:pt x="42554" y="34199"/>
                    <a:pt x="38171" y="34199"/>
                  </a:cubicBezTo>
                  <a:close/>
                  <a:moveTo>
                    <a:pt x="233600" y="30371"/>
                  </a:moveTo>
                  <a:cubicBezTo>
                    <a:pt x="219713" y="30371"/>
                    <a:pt x="208657" y="36453"/>
                    <a:pt x="200434" y="48619"/>
                  </a:cubicBezTo>
                  <a:cubicBezTo>
                    <a:pt x="192210" y="60784"/>
                    <a:pt x="188098" y="78011"/>
                    <a:pt x="188098" y="100299"/>
                  </a:cubicBezTo>
                  <a:cubicBezTo>
                    <a:pt x="188098" y="122503"/>
                    <a:pt x="192210" y="139666"/>
                    <a:pt x="200434" y="151789"/>
                  </a:cubicBezTo>
                  <a:cubicBezTo>
                    <a:pt x="208657" y="163911"/>
                    <a:pt x="219713" y="169973"/>
                    <a:pt x="233600" y="169973"/>
                  </a:cubicBezTo>
                  <a:cubicBezTo>
                    <a:pt x="247410" y="169973"/>
                    <a:pt x="258426" y="163869"/>
                    <a:pt x="266650" y="151661"/>
                  </a:cubicBezTo>
                  <a:cubicBezTo>
                    <a:pt x="274874" y="139453"/>
                    <a:pt x="278986" y="122290"/>
                    <a:pt x="278986" y="100172"/>
                  </a:cubicBezTo>
                  <a:cubicBezTo>
                    <a:pt x="278986" y="77968"/>
                    <a:pt x="274893" y="60784"/>
                    <a:pt x="266708" y="48619"/>
                  </a:cubicBezTo>
                  <a:cubicBezTo>
                    <a:pt x="258523" y="36453"/>
                    <a:pt x="247487" y="30371"/>
                    <a:pt x="233600" y="30371"/>
                  </a:cubicBezTo>
                  <a:close/>
                  <a:moveTo>
                    <a:pt x="636562" y="3956"/>
                  </a:moveTo>
                  <a:cubicBezTo>
                    <a:pt x="687767" y="3956"/>
                    <a:pt x="738971" y="3956"/>
                    <a:pt x="790175" y="3956"/>
                  </a:cubicBezTo>
                  <a:cubicBezTo>
                    <a:pt x="790175" y="14590"/>
                    <a:pt x="790175" y="25224"/>
                    <a:pt x="790175" y="35858"/>
                  </a:cubicBezTo>
                  <a:cubicBezTo>
                    <a:pt x="770974" y="35858"/>
                    <a:pt x="751772" y="35858"/>
                    <a:pt x="732570" y="35858"/>
                  </a:cubicBezTo>
                  <a:cubicBezTo>
                    <a:pt x="732570" y="89325"/>
                    <a:pt x="732570" y="142792"/>
                    <a:pt x="732570" y="196260"/>
                  </a:cubicBezTo>
                  <a:cubicBezTo>
                    <a:pt x="719769" y="196260"/>
                    <a:pt x="706968" y="196260"/>
                    <a:pt x="694167" y="196260"/>
                  </a:cubicBezTo>
                  <a:cubicBezTo>
                    <a:pt x="694167" y="142792"/>
                    <a:pt x="694167" y="89325"/>
                    <a:pt x="694167" y="35858"/>
                  </a:cubicBezTo>
                  <a:cubicBezTo>
                    <a:pt x="674966" y="35858"/>
                    <a:pt x="655764" y="35858"/>
                    <a:pt x="636562" y="35858"/>
                  </a:cubicBezTo>
                  <a:cubicBezTo>
                    <a:pt x="636562" y="25224"/>
                    <a:pt x="636562" y="14590"/>
                    <a:pt x="636562" y="3956"/>
                  </a:cubicBezTo>
                  <a:close/>
                  <a:moveTo>
                    <a:pt x="466735" y="3956"/>
                  </a:moveTo>
                  <a:cubicBezTo>
                    <a:pt x="482251" y="3956"/>
                    <a:pt x="497768" y="3956"/>
                    <a:pt x="513284" y="3956"/>
                  </a:cubicBezTo>
                  <a:cubicBezTo>
                    <a:pt x="536326" y="45386"/>
                    <a:pt x="559368" y="86816"/>
                    <a:pt x="582410" y="128245"/>
                  </a:cubicBezTo>
                  <a:cubicBezTo>
                    <a:pt x="582410" y="86816"/>
                    <a:pt x="582410" y="45386"/>
                    <a:pt x="582410" y="3956"/>
                  </a:cubicBezTo>
                  <a:cubicBezTo>
                    <a:pt x="594280" y="3956"/>
                    <a:pt x="606150" y="3956"/>
                    <a:pt x="618020" y="3956"/>
                  </a:cubicBezTo>
                  <a:cubicBezTo>
                    <a:pt x="618020" y="68057"/>
                    <a:pt x="618020" y="132159"/>
                    <a:pt x="618020" y="196260"/>
                  </a:cubicBezTo>
                  <a:cubicBezTo>
                    <a:pt x="605685" y="196260"/>
                    <a:pt x="593349" y="196260"/>
                    <a:pt x="581013" y="196260"/>
                  </a:cubicBezTo>
                  <a:cubicBezTo>
                    <a:pt x="554791" y="149258"/>
                    <a:pt x="528568" y="102256"/>
                    <a:pt x="502345" y="55254"/>
                  </a:cubicBezTo>
                  <a:cubicBezTo>
                    <a:pt x="502345" y="102256"/>
                    <a:pt x="502345" y="149258"/>
                    <a:pt x="502345" y="196260"/>
                  </a:cubicBezTo>
                  <a:cubicBezTo>
                    <a:pt x="490475" y="196260"/>
                    <a:pt x="478605" y="196260"/>
                    <a:pt x="466735" y="196260"/>
                  </a:cubicBezTo>
                  <a:cubicBezTo>
                    <a:pt x="466735" y="132159"/>
                    <a:pt x="466735" y="68057"/>
                    <a:pt x="466735" y="3956"/>
                  </a:cubicBezTo>
                  <a:close/>
                  <a:moveTo>
                    <a:pt x="339539" y="3956"/>
                  </a:moveTo>
                  <a:cubicBezTo>
                    <a:pt x="371425" y="3956"/>
                    <a:pt x="403311" y="3956"/>
                    <a:pt x="435198" y="3956"/>
                  </a:cubicBezTo>
                  <a:cubicBezTo>
                    <a:pt x="435198" y="13527"/>
                    <a:pt x="435198" y="23097"/>
                    <a:pt x="435198" y="32668"/>
                  </a:cubicBezTo>
                  <a:cubicBezTo>
                    <a:pt x="425655" y="32668"/>
                    <a:pt x="416112" y="32668"/>
                    <a:pt x="406570" y="32668"/>
                  </a:cubicBezTo>
                  <a:cubicBezTo>
                    <a:pt x="406570" y="77628"/>
                    <a:pt x="406570" y="122588"/>
                    <a:pt x="406570" y="167548"/>
                  </a:cubicBezTo>
                  <a:cubicBezTo>
                    <a:pt x="416112" y="167548"/>
                    <a:pt x="425655" y="167548"/>
                    <a:pt x="435198" y="167548"/>
                  </a:cubicBezTo>
                  <a:cubicBezTo>
                    <a:pt x="435198" y="177119"/>
                    <a:pt x="435198" y="186689"/>
                    <a:pt x="435198" y="196260"/>
                  </a:cubicBezTo>
                  <a:cubicBezTo>
                    <a:pt x="403311" y="196260"/>
                    <a:pt x="371425" y="196260"/>
                    <a:pt x="339539" y="196260"/>
                  </a:cubicBezTo>
                  <a:cubicBezTo>
                    <a:pt x="339539" y="186689"/>
                    <a:pt x="339539" y="177119"/>
                    <a:pt x="339539" y="167548"/>
                  </a:cubicBezTo>
                  <a:cubicBezTo>
                    <a:pt x="349081" y="167548"/>
                    <a:pt x="358624" y="167548"/>
                    <a:pt x="368166" y="167548"/>
                  </a:cubicBezTo>
                  <a:cubicBezTo>
                    <a:pt x="368166" y="122588"/>
                    <a:pt x="368166" y="77628"/>
                    <a:pt x="368166" y="32668"/>
                  </a:cubicBezTo>
                  <a:cubicBezTo>
                    <a:pt x="358624" y="32668"/>
                    <a:pt x="349081" y="32668"/>
                    <a:pt x="339539" y="32668"/>
                  </a:cubicBezTo>
                  <a:cubicBezTo>
                    <a:pt x="339539" y="23097"/>
                    <a:pt x="339539" y="13527"/>
                    <a:pt x="339539" y="3956"/>
                  </a:cubicBezTo>
                  <a:close/>
                  <a:moveTo>
                    <a:pt x="0" y="3956"/>
                  </a:moveTo>
                  <a:cubicBezTo>
                    <a:pt x="22111" y="3956"/>
                    <a:pt x="44222" y="3956"/>
                    <a:pt x="66333" y="3956"/>
                  </a:cubicBezTo>
                  <a:cubicBezTo>
                    <a:pt x="89064" y="3956"/>
                    <a:pt x="106326" y="9039"/>
                    <a:pt x="118119" y="19205"/>
                  </a:cubicBezTo>
                  <a:cubicBezTo>
                    <a:pt x="129911" y="29371"/>
                    <a:pt x="135808" y="44237"/>
                    <a:pt x="135808" y="63804"/>
                  </a:cubicBezTo>
                  <a:cubicBezTo>
                    <a:pt x="135808" y="84221"/>
                    <a:pt x="129291" y="100491"/>
                    <a:pt x="116257" y="112613"/>
                  </a:cubicBezTo>
                  <a:cubicBezTo>
                    <a:pt x="103223" y="124736"/>
                    <a:pt x="86233" y="130797"/>
                    <a:pt x="65285" y="130797"/>
                  </a:cubicBezTo>
                  <a:cubicBezTo>
                    <a:pt x="56325" y="130797"/>
                    <a:pt x="47364" y="130797"/>
                    <a:pt x="38403" y="130797"/>
                  </a:cubicBezTo>
                  <a:cubicBezTo>
                    <a:pt x="38403" y="152618"/>
                    <a:pt x="38403" y="174439"/>
                    <a:pt x="38403" y="196260"/>
                  </a:cubicBezTo>
                  <a:cubicBezTo>
                    <a:pt x="25602" y="196260"/>
                    <a:pt x="12801" y="196260"/>
                    <a:pt x="0" y="196260"/>
                  </a:cubicBezTo>
                  <a:cubicBezTo>
                    <a:pt x="0" y="132159"/>
                    <a:pt x="0" y="68057"/>
                    <a:pt x="0" y="3956"/>
                  </a:cubicBezTo>
                  <a:close/>
                  <a:moveTo>
                    <a:pt x="233484" y="0"/>
                  </a:moveTo>
                  <a:cubicBezTo>
                    <a:pt x="260250" y="0"/>
                    <a:pt x="281255" y="8933"/>
                    <a:pt x="296500" y="26798"/>
                  </a:cubicBezTo>
                  <a:cubicBezTo>
                    <a:pt x="311745" y="44663"/>
                    <a:pt x="319367" y="69163"/>
                    <a:pt x="319367" y="100299"/>
                  </a:cubicBezTo>
                  <a:cubicBezTo>
                    <a:pt x="319367" y="131180"/>
                    <a:pt x="311784" y="155574"/>
                    <a:pt x="296616" y="173482"/>
                  </a:cubicBezTo>
                  <a:cubicBezTo>
                    <a:pt x="281449" y="191389"/>
                    <a:pt x="260405" y="200343"/>
                    <a:pt x="233484" y="200343"/>
                  </a:cubicBezTo>
                  <a:cubicBezTo>
                    <a:pt x="206796" y="200343"/>
                    <a:pt x="185829" y="191432"/>
                    <a:pt x="170584" y="173610"/>
                  </a:cubicBezTo>
                  <a:cubicBezTo>
                    <a:pt x="155339" y="155787"/>
                    <a:pt x="147717" y="131350"/>
                    <a:pt x="147717" y="100299"/>
                  </a:cubicBezTo>
                  <a:cubicBezTo>
                    <a:pt x="147717" y="69078"/>
                    <a:pt x="155300" y="44556"/>
                    <a:pt x="170468" y="26734"/>
                  </a:cubicBezTo>
                  <a:cubicBezTo>
                    <a:pt x="185635" y="8911"/>
                    <a:pt x="206640" y="0"/>
                    <a:pt x="2334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lumMod val="90000"/>
                      <a:lumOff val="10000"/>
                      <a:alpha val="84000"/>
                    </a:schemeClr>
                  </a:glow>
                </a:effectLst>
              </a:endParaRPr>
            </a:p>
          </p:txBody>
        </p:sp>
      </p:grpSp>
      <p:sp>
        <p:nvSpPr>
          <p:cNvPr id="26" name="テキスト ボックス 25"/>
          <p:cNvSpPr txBox="1"/>
          <p:nvPr/>
        </p:nvSpPr>
        <p:spPr>
          <a:xfrm>
            <a:off x="1414383" y="5712770"/>
            <a:ext cx="4257284" cy="715089"/>
          </a:xfrm>
          <a:prstGeom prst="roundRect">
            <a:avLst/>
          </a:prstGeom>
          <a:solidFill>
            <a:schemeClr val="accent1">
              <a:lumMod val="20000"/>
              <a:lumOff val="80000"/>
            </a:schemeClr>
          </a:solidFill>
          <a:ln w="25400">
            <a:solidFill>
              <a:schemeClr val="accent1">
                <a:lumMod val="40000"/>
                <a:lumOff val="60000"/>
              </a:schemeClr>
            </a:solidFill>
          </a:ln>
        </p:spPr>
        <p:txBody>
          <a:bodyPr wrap="square" rtlCol="0">
            <a:spAutoFit/>
          </a:bodyPr>
          <a:lstStyle/>
          <a:p>
            <a:r>
              <a:rPr lang="ja-JP" altLang="en-US" dirty="0">
                <a:latin typeface="+mn-ea"/>
              </a:rPr>
              <a:t>「入力方式」</a:t>
            </a:r>
            <a:r>
              <a:rPr lang="en-US" altLang="ja-JP" dirty="0">
                <a:latin typeface="+mn-ea"/>
              </a:rPr>
              <a:t>…</a:t>
            </a:r>
            <a:r>
              <a:rPr lang="ja-JP" altLang="en-US" dirty="0">
                <a:latin typeface="+mn-ea"/>
              </a:rPr>
              <a:t> </a:t>
            </a:r>
            <a:r>
              <a:rPr lang="en-US" altLang="ja-JP" dirty="0">
                <a:latin typeface="+mn-ea"/>
              </a:rPr>
              <a:t>[</a:t>
            </a:r>
            <a:r>
              <a:rPr lang="ja-JP" altLang="en-US" dirty="0">
                <a:latin typeface="+mn-ea"/>
              </a:rPr>
              <a:t>プルダウン</a:t>
            </a:r>
            <a:r>
              <a:rPr lang="en-US" altLang="ja-JP" dirty="0">
                <a:latin typeface="+mn-ea"/>
              </a:rPr>
              <a:t>]</a:t>
            </a:r>
            <a:r>
              <a:rPr lang="ja-JP" altLang="en-US" dirty="0">
                <a:latin typeface="+mn-ea"/>
              </a:rPr>
              <a:t>推奨</a:t>
            </a:r>
            <a:endParaRPr lang="en-US" altLang="ja-JP" dirty="0">
              <a:latin typeface="+mn-ea"/>
            </a:endParaRPr>
          </a:p>
          <a:p>
            <a:r>
              <a:rPr lang="ja-JP" altLang="en-US" dirty="0">
                <a:latin typeface="+mn-ea"/>
              </a:rPr>
              <a:t>「参照項目」</a:t>
            </a:r>
            <a:r>
              <a:rPr lang="en-US" altLang="ja-JP" dirty="0">
                <a:latin typeface="+mn-ea"/>
              </a:rPr>
              <a:t>…</a:t>
            </a:r>
            <a:r>
              <a:rPr lang="ja-JP" altLang="en-US" dirty="0">
                <a:latin typeface="+mn-ea"/>
              </a:rPr>
              <a:t> 「テーブル名」を指定</a:t>
            </a:r>
            <a:endParaRPr lang="en-US" altLang="ja-JP" dirty="0">
              <a:latin typeface="+mn-ea"/>
            </a:endParaRPr>
          </a:p>
        </p:txBody>
      </p:sp>
    </p:spTree>
    <p:extLst>
      <p:ext uri="{BB962C8B-B14F-4D97-AF65-F5344CB8AC3E}">
        <p14:creationId xmlns:p14="http://schemas.microsoft.com/office/powerpoint/2010/main" val="30806386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latin typeface="+mn-ea"/>
              </a:rPr>
              <a:t>6.3</a:t>
            </a:r>
            <a:r>
              <a:rPr lang="ja-JP" altLang="en-US" dirty="0">
                <a:latin typeface="+mn-ea"/>
              </a:rPr>
              <a:t> </a:t>
            </a:r>
            <a:r>
              <a:rPr lang="en-US" altLang="ja-JP" dirty="0">
                <a:latin typeface="+mn-ea"/>
              </a:rPr>
              <a:t>ITA</a:t>
            </a:r>
            <a:r>
              <a:rPr lang="ja-JP" altLang="en-US" dirty="0">
                <a:latin typeface="+mn-ea"/>
              </a:rPr>
              <a:t>のディレクトリをデフォルトから変更している場合</a:t>
            </a:r>
            <a:endParaRPr kumimoji="1" lang="ja-JP" altLang="en-US" dirty="0"/>
          </a:p>
        </p:txBody>
      </p:sp>
      <p:sp>
        <p:nvSpPr>
          <p:cNvPr id="3" name="コンテンツ プレースホルダー 2"/>
          <p:cNvSpPr>
            <a:spLocks noGrp="1"/>
          </p:cNvSpPr>
          <p:nvPr>
            <p:ph sz="quarter" idx="10"/>
          </p:nvPr>
        </p:nvSpPr>
        <p:spPr>
          <a:xfrm>
            <a:off x="239351" y="779098"/>
            <a:ext cx="11713300" cy="5674322"/>
          </a:xfrm>
        </p:spPr>
        <p:txBody>
          <a:bodyPr>
            <a:noAutofit/>
          </a:bodyPr>
          <a:lstStyle/>
          <a:p>
            <a:r>
              <a:rPr lang="ja-JP" altLang="en-US" dirty="0"/>
              <a:t>何かしらの理由で、インストールディレクトリ配下の</a:t>
            </a:r>
            <a:r>
              <a:rPr lang="en-US" altLang="ja-JP" dirty="0" err="1"/>
              <a:t>ita</a:t>
            </a:r>
            <a:r>
              <a:rPr lang="en-US" altLang="ja-JP" dirty="0"/>
              <a:t>-root</a:t>
            </a:r>
            <a:r>
              <a:rPr lang="ja-JP" altLang="en-US" dirty="0"/>
              <a:t>ディレクトリの場所を変更した場合は下記のファイルに変更を加える必要があります。</a:t>
            </a:r>
            <a:br>
              <a:rPr lang="en-US" altLang="ja-JP" dirty="0"/>
            </a:br>
            <a:br>
              <a:rPr lang="en-US" altLang="ja-JP" dirty="0"/>
            </a:br>
            <a:r>
              <a:rPr lang="en-US" altLang="ja-JP" dirty="0"/>
              <a:t>/【</a:t>
            </a:r>
            <a:r>
              <a:rPr lang="ja-JP" altLang="en-US" dirty="0"/>
              <a:t>インストールディレクトリ</a:t>
            </a:r>
            <a:r>
              <a:rPr lang="en-US" altLang="ja-JP" dirty="0"/>
              <a:t>】/</a:t>
            </a:r>
            <a:r>
              <a:rPr lang="en-US" altLang="ja-JP" dirty="0" err="1"/>
              <a:t>ita</a:t>
            </a:r>
            <a:r>
              <a:rPr lang="en-US" altLang="ja-JP" dirty="0"/>
              <a:t>-root/</a:t>
            </a:r>
            <a:r>
              <a:rPr lang="en-US" altLang="ja-JP" dirty="0" err="1"/>
              <a:t>webroot</a:t>
            </a:r>
            <a:r>
              <a:rPr lang="en-US" altLang="ja-JP" dirty="0"/>
              <a:t>/menus/sheets/0000600002/02_access.php</a:t>
            </a:r>
          </a:p>
          <a:p>
            <a:pPr marL="0" indent="0">
              <a:buNone/>
            </a:pPr>
            <a:endParaRPr lang="en-US" altLang="ja-JP" dirty="0"/>
          </a:p>
          <a:p>
            <a:pPr marL="0" indent="0">
              <a:buNone/>
            </a:pPr>
            <a:r>
              <a:rPr lang="ja-JP" altLang="en-US" dirty="0"/>
              <a:t>■変更前</a:t>
            </a:r>
            <a:br>
              <a:rPr lang="en-US" altLang="ja-JP" dirty="0"/>
            </a:br>
            <a:br>
              <a:rPr lang="en-US" altLang="ja-JP" dirty="0"/>
            </a:br>
            <a:br>
              <a:rPr lang="en-US" altLang="ja-JP" dirty="0"/>
            </a:br>
            <a:br>
              <a:rPr lang="en-US" altLang="ja-JP" dirty="0"/>
            </a:br>
            <a:br>
              <a:rPr lang="en-US" altLang="ja-JP" dirty="0"/>
            </a:br>
            <a:br>
              <a:rPr lang="en-US" altLang="ja-JP" dirty="0"/>
            </a:br>
            <a:br>
              <a:rPr lang="en-US" altLang="ja-JP" dirty="0"/>
            </a:br>
            <a:r>
              <a:rPr lang="ja-JP" altLang="en-US" dirty="0"/>
              <a:t>■変更前</a:t>
            </a:r>
            <a:endParaRPr lang="en-US" altLang="ja-JP" dirty="0"/>
          </a:p>
          <a:p>
            <a:pPr marL="0" indent="0">
              <a:buNone/>
            </a:pPr>
            <a:endParaRPr lang="en-US" altLang="ja-JP" dirty="0"/>
          </a:p>
        </p:txBody>
      </p:sp>
      <p:sp>
        <p:nvSpPr>
          <p:cNvPr id="9" name="テキスト ボックス 8">
            <a:extLst>
              <a:ext uri="{FF2B5EF4-FFF2-40B4-BE49-F238E27FC236}">
                <a16:creationId xmlns:a16="http://schemas.microsoft.com/office/drawing/2014/main" id="{6B699F3E-A12D-4CA7-A7A5-72A0D308BF05}"/>
              </a:ext>
            </a:extLst>
          </p:cNvPr>
          <p:cNvSpPr txBox="1"/>
          <p:nvPr/>
        </p:nvSpPr>
        <p:spPr>
          <a:xfrm>
            <a:off x="298546" y="2816040"/>
            <a:ext cx="11593610" cy="1600438"/>
          </a:xfrm>
          <a:prstGeom prst="rect">
            <a:avLst/>
          </a:prstGeom>
          <a:solidFill>
            <a:schemeClr val="tx1"/>
          </a:solidFill>
        </p:spPr>
        <p:txBody>
          <a:bodyPr wrap="square">
            <a:spAutoFit/>
          </a:bodyPr>
          <a:lstStyle/>
          <a:p>
            <a:r>
              <a:rPr lang="ja-JP" altLang="en-US" sz="1600" dirty="0">
                <a:solidFill>
                  <a:schemeClr val="bg1"/>
                </a:solidFill>
              </a:rPr>
              <a:t> </a:t>
            </a:r>
            <a:r>
              <a:rPr lang="en-US" altLang="ja-JP" sz="1600" dirty="0">
                <a:solidFill>
                  <a:schemeClr val="bg1"/>
                </a:solidFill>
              </a:rPr>
              <a:t>17     //-- </a:t>
            </a:r>
            <a:r>
              <a:rPr lang="ja-JP" altLang="en-US" sz="1600" dirty="0">
                <a:solidFill>
                  <a:schemeClr val="bg1"/>
                </a:solidFill>
              </a:rPr>
              <a:t>サイト個別</a:t>
            </a:r>
            <a:r>
              <a:rPr lang="en-US" altLang="ja-JP" sz="1600" dirty="0">
                <a:solidFill>
                  <a:schemeClr val="bg1"/>
                </a:solidFill>
              </a:rPr>
              <a:t>PHP</a:t>
            </a:r>
            <a:r>
              <a:rPr lang="ja-JP" altLang="en-US" sz="1600" dirty="0">
                <a:solidFill>
                  <a:schemeClr val="bg1"/>
                </a:solidFill>
              </a:rPr>
              <a:t>要素、ここから</a:t>
            </a:r>
            <a:r>
              <a:rPr lang="en-US" altLang="ja-JP" sz="1600" dirty="0">
                <a:solidFill>
                  <a:schemeClr val="bg1"/>
                </a:solidFill>
              </a:rPr>
              <a:t>--</a:t>
            </a:r>
          </a:p>
          <a:p>
            <a:r>
              <a:rPr lang="en-US" altLang="ja-JP" sz="1600" dirty="0">
                <a:solidFill>
                  <a:schemeClr val="bg1"/>
                </a:solidFill>
              </a:rPr>
              <a:t> 18     if(</a:t>
            </a:r>
            <a:r>
              <a:rPr lang="en-US" altLang="ja-JP" sz="1600" dirty="0" err="1">
                <a:solidFill>
                  <a:schemeClr val="bg1"/>
                </a:solidFill>
              </a:rPr>
              <a:t>file_exists</a:t>
            </a:r>
            <a:r>
              <a:rPr lang="en-US" altLang="ja-JP" sz="1600" dirty="0">
                <a:solidFill>
                  <a:schemeClr val="bg1"/>
                </a:solidFill>
              </a:rPr>
              <a:t>('/.</a:t>
            </a:r>
            <a:r>
              <a:rPr lang="en-US" altLang="ja-JP" sz="1600" dirty="0" err="1">
                <a:solidFill>
                  <a:schemeClr val="bg1"/>
                </a:solidFill>
              </a:rPr>
              <a:t>dockerenv</a:t>
            </a:r>
            <a:r>
              <a:rPr lang="en-US" altLang="ja-JP" sz="1600" dirty="0">
                <a:solidFill>
                  <a:schemeClr val="bg1"/>
                </a:solidFill>
              </a:rPr>
              <a:t>')){</a:t>
            </a:r>
          </a:p>
          <a:p>
            <a:r>
              <a:rPr lang="en-US" altLang="ja-JP" sz="1600" dirty="0">
                <a:solidFill>
                  <a:schemeClr val="bg1"/>
                </a:solidFill>
              </a:rPr>
              <a:t> 19       $</a:t>
            </a:r>
            <a:r>
              <a:rPr lang="en-US" altLang="ja-JP" sz="1600" dirty="0" err="1">
                <a:solidFill>
                  <a:schemeClr val="bg1"/>
                </a:solidFill>
              </a:rPr>
              <a:t>root_dir_path</a:t>
            </a:r>
            <a:r>
              <a:rPr lang="en-US" altLang="ja-JP" sz="1600" dirty="0">
                <a:solidFill>
                  <a:schemeClr val="bg1"/>
                </a:solidFill>
              </a:rPr>
              <a:t> = "/</a:t>
            </a:r>
            <a:r>
              <a:rPr lang="en-US" altLang="ja-JP" sz="1600" dirty="0" err="1">
                <a:solidFill>
                  <a:schemeClr val="bg1"/>
                </a:solidFill>
              </a:rPr>
              <a:t>exastro</a:t>
            </a:r>
            <a:r>
              <a:rPr lang="en-US" altLang="ja-JP" sz="1600" dirty="0">
                <a:solidFill>
                  <a:schemeClr val="bg1"/>
                </a:solidFill>
              </a:rPr>
              <a:t>/</a:t>
            </a:r>
            <a:r>
              <a:rPr lang="en-US" altLang="ja-JP" sz="1600" dirty="0" err="1">
                <a:solidFill>
                  <a:schemeClr val="bg1"/>
                </a:solidFill>
              </a:rPr>
              <a:t>ita</a:t>
            </a:r>
            <a:r>
              <a:rPr lang="en-US" altLang="ja-JP" sz="1600" dirty="0">
                <a:solidFill>
                  <a:schemeClr val="bg1"/>
                </a:solidFill>
              </a:rPr>
              <a:t>-root";</a:t>
            </a:r>
          </a:p>
          <a:p>
            <a:r>
              <a:rPr lang="en-US" altLang="ja-JP" sz="1600" dirty="0">
                <a:solidFill>
                  <a:schemeClr val="bg1"/>
                </a:solidFill>
              </a:rPr>
              <a:t> 20     }else{</a:t>
            </a:r>
          </a:p>
          <a:p>
            <a:r>
              <a:rPr lang="en-US" altLang="ja-JP" sz="1600" dirty="0">
                <a:solidFill>
                  <a:schemeClr val="bg1"/>
                </a:solidFill>
              </a:rPr>
              <a:t> 21       $</a:t>
            </a:r>
            <a:r>
              <a:rPr lang="en-US" altLang="ja-JP" sz="1600" dirty="0" err="1">
                <a:solidFill>
                  <a:schemeClr val="bg1"/>
                </a:solidFill>
              </a:rPr>
              <a:t>tmpAry</a:t>
            </a:r>
            <a:r>
              <a:rPr lang="en-US" altLang="ja-JP" sz="1600" dirty="0">
                <a:solidFill>
                  <a:schemeClr val="bg1"/>
                </a:solidFill>
              </a:rPr>
              <a:t>=explode('</a:t>
            </a:r>
            <a:r>
              <a:rPr lang="en-US" altLang="ja-JP" sz="1600" dirty="0" err="1">
                <a:solidFill>
                  <a:schemeClr val="bg1"/>
                </a:solidFill>
              </a:rPr>
              <a:t>ita</a:t>
            </a:r>
            <a:r>
              <a:rPr lang="en-US" altLang="ja-JP" sz="1600" dirty="0">
                <a:solidFill>
                  <a:schemeClr val="bg1"/>
                </a:solidFill>
              </a:rPr>
              <a:t>-root', </a:t>
            </a:r>
            <a:r>
              <a:rPr lang="en-US" altLang="ja-JP" sz="1600" dirty="0" err="1">
                <a:solidFill>
                  <a:schemeClr val="bg1"/>
                </a:solidFill>
              </a:rPr>
              <a:t>dirname</a:t>
            </a:r>
            <a:r>
              <a:rPr lang="en-US" altLang="ja-JP" sz="1600" dirty="0">
                <a:solidFill>
                  <a:schemeClr val="bg1"/>
                </a:solidFill>
              </a:rPr>
              <a:t>(__FILE__));$</a:t>
            </a:r>
            <a:r>
              <a:rPr lang="en-US" altLang="ja-JP" sz="1600" dirty="0" err="1">
                <a:solidFill>
                  <a:schemeClr val="bg1"/>
                </a:solidFill>
              </a:rPr>
              <a:t>root_dir_path</a:t>
            </a:r>
            <a:r>
              <a:rPr lang="en-US" altLang="ja-JP" sz="1600" dirty="0">
                <a:solidFill>
                  <a:schemeClr val="bg1"/>
                </a:solidFill>
              </a:rPr>
              <a:t>=$</a:t>
            </a:r>
            <a:r>
              <a:rPr lang="en-US" altLang="ja-JP" sz="1600" dirty="0" err="1">
                <a:solidFill>
                  <a:schemeClr val="bg1"/>
                </a:solidFill>
              </a:rPr>
              <a:t>tmpAry</a:t>
            </a:r>
            <a:r>
              <a:rPr lang="en-US" altLang="ja-JP" sz="1600" dirty="0">
                <a:solidFill>
                  <a:schemeClr val="bg1"/>
                </a:solidFill>
              </a:rPr>
              <a:t>[0].'</a:t>
            </a:r>
            <a:r>
              <a:rPr lang="en-US" altLang="ja-JP" sz="1600" dirty="0" err="1">
                <a:solidFill>
                  <a:schemeClr val="bg1"/>
                </a:solidFill>
              </a:rPr>
              <a:t>ita</a:t>
            </a:r>
            <a:r>
              <a:rPr lang="en-US" altLang="ja-JP" sz="1600" dirty="0">
                <a:solidFill>
                  <a:schemeClr val="bg1"/>
                </a:solidFill>
              </a:rPr>
              <a:t>-</a:t>
            </a:r>
            <a:r>
              <a:rPr lang="en-US" altLang="ja-JP" sz="1600" dirty="0" err="1">
                <a:solidFill>
                  <a:schemeClr val="bg1"/>
                </a:solidFill>
              </a:rPr>
              <a:t>root';unset</a:t>
            </a:r>
            <a:r>
              <a:rPr lang="en-US" altLang="ja-JP" sz="1600" dirty="0">
                <a:solidFill>
                  <a:schemeClr val="bg1"/>
                </a:solidFill>
              </a:rPr>
              <a:t>($</a:t>
            </a:r>
            <a:r>
              <a:rPr lang="en-US" altLang="ja-JP" sz="1600" dirty="0" err="1">
                <a:solidFill>
                  <a:schemeClr val="bg1"/>
                </a:solidFill>
              </a:rPr>
              <a:t>tmpAry</a:t>
            </a:r>
            <a:r>
              <a:rPr lang="en-US" altLang="ja-JP" sz="1600" dirty="0">
                <a:solidFill>
                  <a:schemeClr val="bg1"/>
                </a:solidFill>
              </a:rPr>
              <a:t>);</a:t>
            </a:r>
          </a:p>
          <a:p>
            <a:r>
              <a:rPr lang="en-US" altLang="ja-JP" sz="1600" dirty="0">
                <a:solidFill>
                  <a:schemeClr val="bg1"/>
                </a:solidFill>
              </a:rPr>
              <a:t> 22     }</a:t>
            </a:r>
            <a:endParaRPr lang="ja-JP" altLang="en-US" sz="1600" dirty="0">
              <a:solidFill>
                <a:schemeClr val="bg1"/>
              </a:solidFill>
            </a:endParaRPr>
          </a:p>
        </p:txBody>
      </p:sp>
      <p:sp>
        <p:nvSpPr>
          <p:cNvPr id="10" name="テキスト ボックス 9">
            <a:extLst>
              <a:ext uri="{FF2B5EF4-FFF2-40B4-BE49-F238E27FC236}">
                <a16:creationId xmlns:a16="http://schemas.microsoft.com/office/drawing/2014/main" id="{170FF8E0-2328-482F-92BF-972AE0396E22}"/>
              </a:ext>
            </a:extLst>
          </p:cNvPr>
          <p:cNvSpPr txBox="1"/>
          <p:nvPr/>
        </p:nvSpPr>
        <p:spPr>
          <a:xfrm>
            <a:off x="298546" y="5013220"/>
            <a:ext cx="11593610" cy="584775"/>
          </a:xfrm>
          <a:prstGeom prst="rect">
            <a:avLst/>
          </a:prstGeom>
          <a:solidFill>
            <a:schemeClr val="tx1"/>
          </a:solidFill>
        </p:spPr>
        <p:txBody>
          <a:bodyPr wrap="square">
            <a:spAutoFit/>
          </a:bodyPr>
          <a:lstStyle/>
          <a:p>
            <a:r>
              <a:rPr lang="ja-JP" altLang="en-US" sz="1600" dirty="0">
                <a:solidFill>
                  <a:schemeClr val="bg1"/>
                </a:solidFill>
              </a:rPr>
              <a:t> </a:t>
            </a:r>
            <a:r>
              <a:rPr lang="en-US" altLang="ja-JP" sz="1600" dirty="0">
                <a:solidFill>
                  <a:schemeClr val="bg1"/>
                </a:solidFill>
              </a:rPr>
              <a:t>17     //-- </a:t>
            </a:r>
            <a:r>
              <a:rPr lang="ja-JP" altLang="en-US" sz="1600" dirty="0">
                <a:solidFill>
                  <a:schemeClr val="bg1"/>
                </a:solidFill>
              </a:rPr>
              <a:t>サイト個別</a:t>
            </a:r>
            <a:r>
              <a:rPr lang="en-US" altLang="ja-JP" sz="1600" dirty="0">
                <a:solidFill>
                  <a:schemeClr val="bg1"/>
                </a:solidFill>
              </a:rPr>
              <a:t>PHP</a:t>
            </a:r>
            <a:r>
              <a:rPr lang="ja-JP" altLang="en-US" sz="1600" dirty="0">
                <a:solidFill>
                  <a:schemeClr val="bg1"/>
                </a:solidFill>
              </a:rPr>
              <a:t>要素、ここから</a:t>
            </a:r>
            <a:r>
              <a:rPr lang="en-US" altLang="ja-JP" sz="1600" dirty="0">
                <a:solidFill>
                  <a:schemeClr val="bg1"/>
                </a:solidFill>
              </a:rPr>
              <a:t>--</a:t>
            </a:r>
          </a:p>
          <a:p>
            <a:r>
              <a:rPr lang="en-US" altLang="ja-JP" sz="1600" dirty="0">
                <a:solidFill>
                  <a:schemeClr val="bg1"/>
                </a:solidFill>
              </a:rPr>
              <a:t> 18    </a:t>
            </a:r>
            <a:r>
              <a:rPr lang="ja-JP" altLang="en-US" sz="1600" dirty="0">
                <a:solidFill>
                  <a:schemeClr val="bg1"/>
                </a:solidFill>
              </a:rPr>
              <a:t> </a:t>
            </a:r>
            <a:r>
              <a:rPr lang="en-US" altLang="ja-JP" sz="1600" dirty="0">
                <a:solidFill>
                  <a:schemeClr val="bg1"/>
                </a:solidFill>
              </a:rPr>
              <a:t>$</a:t>
            </a:r>
            <a:r>
              <a:rPr lang="en-US" altLang="ja-JP" sz="1600" dirty="0" err="1">
                <a:solidFill>
                  <a:schemeClr val="bg1"/>
                </a:solidFill>
              </a:rPr>
              <a:t>root_dir_path</a:t>
            </a:r>
            <a:r>
              <a:rPr lang="en-US" altLang="ja-JP" sz="1600" dirty="0">
                <a:solidFill>
                  <a:schemeClr val="bg1"/>
                </a:solidFill>
              </a:rPr>
              <a:t> = “/【</a:t>
            </a:r>
            <a:r>
              <a:rPr lang="ja-JP" altLang="en-US" sz="1600" dirty="0">
                <a:solidFill>
                  <a:schemeClr val="bg1"/>
                </a:solidFill>
              </a:rPr>
              <a:t>変更後ディレクトリ</a:t>
            </a:r>
            <a:r>
              <a:rPr lang="en-US" altLang="ja-JP" sz="1600" dirty="0">
                <a:solidFill>
                  <a:schemeClr val="bg1"/>
                </a:solidFill>
              </a:rPr>
              <a:t>】/</a:t>
            </a:r>
            <a:r>
              <a:rPr lang="en-US" altLang="ja-JP" sz="1600" dirty="0" err="1">
                <a:solidFill>
                  <a:schemeClr val="bg1"/>
                </a:solidFill>
              </a:rPr>
              <a:t>ita</a:t>
            </a:r>
            <a:r>
              <a:rPr lang="en-US" altLang="ja-JP" sz="1600" dirty="0">
                <a:solidFill>
                  <a:schemeClr val="bg1"/>
                </a:solidFill>
              </a:rPr>
              <a:t>-root";</a:t>
            </a:r>
          </a:p>
        </p:txBody>
      </p:sp>
      <p:grpSp>
        <p:nvGrpSpPr>
          <p:cNvPr id="12" name="グループ化 11">
            <a:extLst>
              <a:ext uri="{FF2B5EF4-FFF2-40B4-BE49-F238E27FC236}">
                <a16:creationId xmlns:a16="http://schemas.microsoft.com/office/drawing/2014/main" id="{E97A0613-242C-46D7-951E-3F8EB192A87C}"/>
              </a:ext>
            </a:extLst>
          </p:cNvPr>
          <p:cNvGrpSpPr/>
          <p:nvPr/>
        </p:nvGrpSpPr>
        <p:grpSpPr>
          <a:xfrm>
            <a:off x="248106" y="5880248"/>
            <a:ext cx="1114306" cy="380132"/>
            <a:chOff x="419520" y="4643499"/>
            <a:chExt cx="1282134" cy="437384"/>
          </a:xfrm>
          <a:effectLst>
            <a:outerShdw blurRad="25400" dist="25400" dir="5400000" algn="t" rotWithShape="0">
              <a:prstClr val="black">
                <a:alpha val="53000"/>
              </a:prstClr>
            </a:outerShdw>
          </a:effectLst>
        </p:grpSpPr>
        <p:sp>
          <p:nvSpPr>
            <p:cNvPr id="13" name="フリーフォーム 23">
              <a:extLst>
                <a:ext uri="{FF2B5EF4-FFF2-40B4-BE49-F238E27FC236}">
                  <a16:creationId xmlns:a16="http://schemas.microsoft.com/office/drawing/2014/main" id="{257B799C-3670-455C-B042-BD9BC53C456C}"/>
                </a:ext>
              </a:extLst>
            </p:cNvPr>
            <p:cNvSpPr/>
            <p:nvPr/>
          </p:nvSpPr>
          <p:spPr bwMode="auto">
            <a:xfrm>
              <a:off x="419520" y="4643499"/>
              <a:ext cx="1282134" cy="437384"/>
            </a:xfrm>
            <a:custGeom>
              <a:avLst/>
              <a:gdLst>
                <a:gd name="connsiteX0" fmla="*/ 218692 w 1282134"/>
                <a:gd name="connsiteY0" fmla="*/ 0 h 437384"/>
                <a:gd name="connsiteX1" fmla="*/ 756435 w 1282134"/>
                <a:gd name="connsiteY1" fmla="*/ 0 h 437384"/>
                <a:gd name="connsiteX2" fmla="*/ 957941 w 1282134"/>
                <a:gd name="connsiteY2" fmla="*/ 133568 h 437384"/>
                <a:gd name="connsiteX3" fmla="*/ 962491 w 1282134"/>
                <a:gd name="connsiteY3" fmla="*/ 156105 h 437384"/>
                <a:gd name="connsiteX4" fmla="*/ 1040020 w 1282134"/>
                <a:gd name="connsiteY4" fmla="*/ 156105 h 437384"/>
                <a:gd name="connsiteX5" fmla="*/ 998593 w 1282134"/>
                <a:gd name="connsiteY5" fmla="*/ 120102 h 437384"/>
                <a:gd name="connsiteX6" fmla="*/ 991631 w 1282134"/>
                <a:gd name="connsiteY6" fmla="*/ 35586 h 437384"/>
                <a:gd name="connsiteX7" fmla="*/ 1031204 w 1282134"/>
                <a:gd name="connsiteY7" fmla="*/ 14495 h 437384"/>
                <a:gd name="connsiteX8" fmla="*/ 1073661 w 1282134"/>
                <a:gd name="connsiteY8" fmla="*/ 28413 h 437384"/>
                <a:gd name="connsiteX9" fmla="*/ 1277634 w 1282134"/>
                <a:gd name="connsiteY9" fmla="*/ 205683 h 437384"/>
                <a:gd name="connsiteX10" fmla="*/ 1282132 w 1282134"/>
                <a:gd name="connsiteY10" fmla="*/ 216068 h 437384"/>
                <a:gd name="connsiteX11" fmla="*/ 1277634 w 1282134"/>
                <a:gd name="connsiteY11" fmla="*/ 225185 h 437384"/>
                <a:gd name="connsiteX12" fmla="*/ 1073661 w 1282134"/>
                <a:gd name="connsiteY12" fmla="*/ 402456 h 437384"/>
                <a:gd name="connsiteX13" fmla="*/ 991631 w 1282134"/>
                <a:gd name="connsiteY13" fmla="*/ 395283 h 437384"/>
                <a:gd name="connsiteX14" fmla="*/ 998593 w 1282134"/>
                <a:gd name="connsiteY14" fmla="*/ 310767 h 437384"/>
                <a:gd name="connsiteX15" fmla="*/ 1038531 w 1282134"/>
                <a:gd name="connsiteY15" fmla="*/ 276058 h 437384"/>
                <a:gd name="connsiteX16" fmla="*/ 963545 w 1282134"/>
                <a:gd name="connsiteY16" fmla="*/ 276058 h 437384"/>
                <a:gd name="connsiteX17" fmla="*/ 957941 w 1282134"/>
                <a:gd name="connsiteY17" fmla="*/ 303817 h 437384"/>
                <a:gd name="connsiteX18" fmla="*/ 756435 w 1282134"/>
                <a:gd name="connsiteY18" fmla="*/ 437384 h 437384"/>
                <a:gd name="connsiteX19" fmla="*/ 218692 w 1282134"/>
                <a:gd name="connsiteY19" fmla="*/ 437384 h 437384"/>
                <a:gd name="connsiteX20" fmla="*/ 0 w 1282134"/>
                <a:gd name="connsiteY20" fmla="*/ 218692 h 437384"/>
                <a:gd name="connsiteX21" fmla="*/ 218692 w 1282134"/>
                <a:gd name="connsiteY21" fmla="*/ 0 h 4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2134" h="437384">
                  <a:moveTo>
                    <a:pt x="218692" y="0"/>
                  </a:moveTo>
                  <a:lnTo>
                    <a:pt x="756435" y="0"/>
                  </a:lnTo>
                  <a:cubicBezTo>
                    <a:pt x="847020" y="0"/>
                    <a:pt x="924742" y="55076"/>
                    <a:pt x="957941" y="133568"/>
                  </a:cubicBezTo>
                  <a:lnTo>
                    <a:pt x="962491" y="156105"/>
                  </a:lnTo>
                  <a:lnTo>
                    <a:pt x="1040020" y="156105"/>
                  </a:lnTo>
                  <a:lnTo>
                    <a:pt x="998593" y="120102"/>
                  </a:lnTo>
                  <a:cubicBezTo>
                    <a:pt x="974018" y="98743"/>
                    <a:pt x="970902" y="60905"/>
                    <a:pt x="991631" y="35586"/>
                  </a:cubicBezTo>
                  <a:cubicBezTo>
                    <a:pt x="1001996" y="22926"/>
                    <a:pt x="1016360" y="15793"/>
                    <a:pt x="1031204" y="14495"/>
                  </a:cubicBezTo>
                  <a:cubicBezTo>
                    <a:pt x="1046049" y="13197"/>
                    <a:pt x="1061374" y="17734"/>
                    <a:pt x="1073661" y="28413"/>
                  </a:cubicBezTo>
                  <a:lnTo>
                    <a:pt x="1277634" y="205683"/>
                  </a:lnTo>
                  <a:cubicBezTo>
                    <a:pt x="1277506" y="206145"/>
                    <a:pt x="1282260" y="210577"/>
                    <a:pt x="1282132" y="216068"/>
                  </a:cubicBezTo>
                  <a:cubicBezTo>
                    <a:pt x="1282004" y="221559"/>
                    <a:pt x="1277506" y="225234"/>
                    <a:pt x="1277634" y="225185"/>
                  </a:cubicBezTo>
                  <a:lnTo>
                    <a:pt x="1073661" y="402456"/>
                  </a:lnTo>
                  <a:cubicBezTo>
                    <a:pt x="1049087" y="423814"/>
                    <a:pt x="1012360" y="420602"/>
                    <a:pt x="991631" y="395283"/>
                  </a:cubicBezTo>
                  <a:cubicBezTo>
                    <a:pt x="970902" y="369964"/>
                    <a:pt x="974018" y="332126"/>
                    <a:pt x="998593" y="310767"/>
                  </a:cubicBezTo>
                  <a:lnTo>
                    <a:pt x="1038531" y="276058"/>
                  </a:lnTo>
                  <a:lnTo>
                    <a:pt x="963545" y="276058"/>
                  </a:lnTo>
                  <a:lnTo>
                    <a:pt x="957941" y="303817"/>
                  </a:lnTo>
                  <a:cubicBezTo>
                    <a:pt x="924742" y="382309"/>
                    <a:pt x="847020" y="437384"/>
                    <a:pt x="756435" y="437384"/>
                  </a:cubicBezTo>
                  <a:lnTo>
                    <a:pt x="218692" y="437384"/>
                  </a:lnTo>
                  <a:cubicBezTo>
                    <a:pt x="97912" y="437384"/>
                    <a:pt x="0" y="339472"/>
                    <a:pt x="0" y="218692"/>
                  </a:cubicBezTo>
                  <a:cubicBezTo>
                    <a:pt x="0" y="97912"/>
                    <a:pt x="97912" y="0"/>
                    <a:pt x="218692" y="0"/>
                  </a:cubicBezTo>
                  <a:close/>
                </a:path>
              </a:pathLst>
            </a:custGeom>
            <a:solidFill>
              <a:schemeClr val="accent1">
                <a:lumMod val="60000"/>
                <a:lumOff val="40000"/>
              </a:schemeClr>
            </a:solidFill>
            <a:ln>
              <a:noFill/>
            </a:ln>
            <a:effectLst/>
            <a:scene3d>
              <a:camera prst="orthographicFront"/>
              <a:lightRig rig="threePt" dir="t"/>
            </a:scene3d>
            <a:sp3d>
              <a:bevelT w="38100" h="317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14" name="テキスト ボックス 13">
              <a:extLst>
                <a:ext uri="{FF2B5EF4-FFF2-40B4-BE49-F238E27FC236}">
                  <a16:creationId xmlns:a16="http://schemas.microsoft.com/office/drawing/2014/main" id="{15D9AC41-BA22-4171-B873-BEB626731B3C}"/>
                </a:ext>
              </a:extLst>
            </p:cNvPr>
            <p:cNvSpPr txBox="1"/>
            <p:nvPr/>
          </p:nvSpPr>
          <p:spPr>
            <a:xfrm>
              <a:off x="514693" y="4758763"/>
              <a:ext cx="790175" cy="200343"/>
            </a:xfrm>
            <a:custGeom>
              <a:avLst/>
              <a:gdLst/>
              <a:ahLst/>
              <a:cxnLst/>
              <a:rect l="l" t="t" r="r" b="b"/>
              <a:pathLst>
                <a:path w="790175" h="200343">
                  <a:moveTo>
                    <a:pt x="38171" y="34199"/>
                  </a:moveTo>
                  <a:cubicBezTo>
                    <a:pt x="38171" y="56232"/>
                    <a:pt x="38171" y="78266"/>
                    <a:pt x="38171" y="100299"/>
                  </a:cubicBezTo>
                  <a:cubicBezTo>
                    <a:pt x="41584" y="100299"/>
                    <a:pt x="44998" y="100299"/>
                    <a:pt x="48411" y="100299"/>
                  </a:cubicBezTo>
                  <a:cubicBezTo>
                    <a:pt x="67652" y="100299"/>
                    <a:pt x="80395" y="97386"/>
                    <a:pt x="86640" y="91558"/>
                  </a:cubicBezTo>
                  <a:cubicBezTo>
                    <a:pt x="92885" y="85731"/>
                    <a:pt x="96008" y="76777"/>
                    <a:pt x="96008" y="64697"/>
                  </a:cubicBezTo>
                  <a:cubicBezTo>
                    <a:pt x="96008" y="54744"/>
                    <a:pt x="93002" y="47172"/>
                    <a:pt x="86989" y="41983"/>
                  </a:cubicBezTo>
                  <a:cubicBezTo>
                    <a:pt x="80976" y="36794"/>
                    <a:pt x="69087" y="34199"/>
                    <a:pt x="51321" y="34199"/>
                  </a:cubicBezTo>
                  <a:cubicBezTo>
                    <a:pt x="46937" y="34199"/>
                    <a:pt x="42554" y="34199"/>
                    <a:pt x="38171" y="34199"/>
                  </a:cubicBezTo>
                  <a:close/>
                  <a:moveTo>
                    <a:pt x="233600" y="30371"/>
                  </a:moveTo>
                  <a:cubicBezTo>
                    <a:pt x="219713" y="30371"/>
                    <a:pt x="208657" y="36453"/>
                    <a:pt x="200434" y="48619"/>
                  </a:cubicBezTo>
                  <a:cubicBezTo>
                    <a:pt x="192210" y="60784"/>
                    <a:pt x="188098" y="78011"/>
                    <a:pt x="188098" y="100299"/>
                  </a:cubicBezTo>
                  <a:cubicBezTo>
                    <a:pt x="188098" y="122503"/>
                    <a:pt x="192210" y="139666"/>
                    <a:pt x="200434" y="151789"/>
                  </a:cubicBezTo>
                  <a:cubicBezTo>
                    <a:pt x="208657" y="163911"/>
                    <a:pt x="219713" y="169973"/>
                    <a:pt x="233600" y="169973"/>
                  </a:cubicBezTo>
                  <a:cubicBezTo>
                    <a:pt x="247410" y="169973"/>
                    <a:pt x="258426" y="163869"/>
                    <a:pt x="266650" y="151661"/>
                  </a:cubicBezTo>
                  <a:cubicBezTo>
                    <a:pt x="274874" y="139453"/>
                    <a:pt x="278986" y="122290"/>
                    <a:pt x="278986" y="100172"/>
                  </a:cubicBezTo>
                  <a:cubicBezTo>
                    <a:pt x="278986" y="77968"/>
                    <a:pt x="274893" y="60784"/>
                    <a:pt x="266708" y="48619"/>
                  </a:cubicBezTo>
                  <a:cubicBezTo>
                    <a:pt x="258523" y="36453"/>
                    <a:pt x="247487" y="30371"/>
                    <a:pt x="233600" y="30371"/>
                  </a:cubicBezTo>
                  <a:close/>
                  <a:moveTo>
                    <a:pt x="636562" y="3956"/>
                  </a:moveTo>
                  <a:cubicBezTo>
                    <a:pt x="687767" y="3956"/>
                    <a:pt x="738971" y="3956"/>
                    <a:pt x="790175" y="3956"/>
                  </a:cubicBezTo>
                  <a:cubicBezTo>
                    <a:pt x="790175" y="14590"/>
                    <a:pt x="790175" y="25224"/>
                    <a:pt x="790175" y="35858"/>
                  </a:cubicBezTo>
                  <a:cubicBezTo>
                    <a:pt x="770974" y="35858"/>
                    <a:pt x="751772" y="35858"/>
                    <a:pt x="732570" y="35858"/>
                  </a:cubicBezTo>
                  <a:cubicBezTo>
                    <a:pt x="732570" y="89325"/>
                    <a:pt x="732570" y="142792"/>
                    <a:pt x="732570" y="196260"/>
                  </a:cubicBezTo>
                  <a:cubicBezTo>
                    <a:pt x="719769" y="196260"/>
                    <a:pt x="706968" y="196260"/>
                    <a:pt x="694167" y="196260"/>
                  </a:cubicBezTo>
                  <a:cubicBezTo>
                    <a:pt x="694167" y="142792"/>
                    <a:pt x="694167" y="89325"/>
                    <a:pt x="694167" y="35858"/>
                  </a:cubicBezTo>
                  <a:cubicBezTo>
                    <a:pt x="674966" y="35858"/>
                    <a:pt x="655764" y="35858"/>
                    <a:pt x="636562" y="35858"/>
                  </a:cubicBezTo>
                  <a:cubicBezTo>
                    <a:pt x="636562" y="25224"/>
                    <a:pt x="636562" y="14590"/>
                    <a:pt x="636562" y="3956"/>
                  </a:cubicBezTo>
                  <a:close/>
                  <a:moveTo>
                    <a:pt x="466735" y="3956"/>
                  </a:moveTo>
                  <a:cubicBezTo>
                    <a:pt x="482251" y="3956"/>
                    <a:pt x="497768" y="3956"/>
                    <a:pt x="513284" y="3956"/>
                  </a:cubicBezTo>
                  <a:cubicBezTo>
                    <a:pt x="536326" y="45386"/>
                    <a:pt x="559368" y="86816"/>
                    <a:pt x="582410" y="128245"/>
                  </a:cubicBezTo>
                  <a:cubicBezTo>
                    <a:pt x="582410" y="86816"/>
                    <a:pt x="582410" y="45386"/>
                    <a:pt x="582410" y="3956"/>
                  </a:cubicBezTo>
                  <a:cubicBezTo>
                    <a:pt x="594280" y="3956"/>
                    <a:pt x="606150" y="3956"/>
                    <a:pt x="618020" y="3956"/>
                  </a:cubicBezTo>
                  <a:cubicBezTo>
                    <a:pt x="618020" y="68057"/>
                    <a:pt x="618020" y="132159"/>
                    <a:pt x="618020" y="196260"/>
                  </a:cubicBezTo>
                  <a:cubicBezTo>
                    <a:pt x="605685" y="196260"/>
                    <a:pt x="593349" y="196260"/>
                    <a:pt x="581013" y="196260"/>
                  </a:cubicBezTo>
                  <a:cubicBezTo>
                    <a:pt x="554791" y="149258"/>
                    <a:pt x="528568" y="102256"/>
                    <a:pt x="502345" y="55254"/>
                  </a:cubicBezTo>
                  <a:cubicBezTo>
                    <a:pt x="502345" y="102256"/>
                    <a:pt x="502345" y="149258"/>
                    <a:pt x="502345" y="196260"/>
                  </a:cubicBezTo>
                  <a:cubicBezTo>
                    <a:pt x="490475" y="196260"/>
                    <a:pt x="478605" y="196260"/>
                    <a:pt x="466735" y="196260"/>
                  </a:cubicBezTo>
                  <a:cubicBezTo>
                    <a:pt x="466735" y="132159"/>
                    <a:pt x="466735" y="68057"/>
                    <a:pt x="466735" y="3956"/>
                  </a:cubicBezTo>
                  <a:close/>
                  <a:moveTo>
                    <a:pt x="339539" y="3956"/>
                  </a:moveTo>
                  <a:cubicBezTo>
                    <a:pt x="371425" y="3956"/>
                    <a:pt x="403311" y="3956"/>
                    <a:pt x="435198" y="3956"/>
                  </a:cubicBezTo>
                  <a:cubicBezTo>
                    <a:pt x="435198" y="13527"/>
                    <a:pt x="435198" y="23097"/>
                    <a:pt x="435198" y="32668"/>
                  </a:cubicBezTo>
                  <a:cubicBezTo>
                    <a:pt x="425655" y="32668"/>
                    <a:pt x="416112" y="32668"/>
                    <a:pt x="406570" y="32668"/>
                  </a:cubicBezTo>
                  <a:cubicBezTo>
                    <a:pt x="406570" y="77628"/>
                    <a:pt x="406570" y="122588"/>
                    <a:pt x="406570" y="167548"/>
                  </a:cubicBezTo>
                  <a:cubicBezTo>
                    <a:pt x="416112" y="167548"/>
                    <a:pt x="425655" y="167548"/>
                    <a:pt x="435198" y="167548"/>
                  </a:cubicBezTo>
                  <a:cubicBezTo>
                    <a:pt x="435198" y="177119"/>
                    <a:pt x="435198" y="186689"/>
                    <a:pt x="435198" y="196260"/>
                  </a:cubicBezTo>
                  <a:cubicBezTo>
                    <a:pt x="403311" y="196260"/>
                    <a:pt x="371425" y="196260"/>
                    <a:pt x="339539" y="196260"/>
                  </a:cubicBezTo>
                  <a:cubicBezTo>
                    <a:pt x="339539" y="186689"/>
                    <a:pt x="339539" y="177119"/>
                    <a:pt x="339539" y="167548"/>
                  </a:cubicBezTo>
                  <a:cubicBezTo>
                    <a:pt x="349081" y="167548"/>
                    <a:pt x="358624" y="167548"/>
                    <a:pt x="368166" y="167548"/>
                  </a:cubicBezTo>
                  <a:cubicBezTo>
                    <a:pt x="368166" y="122588"/>
                    <a:pt x="368166" y="77628"/>
                    <a:pt x="368166" y="32668"/>
                  </a:cubicBezTo>
                  <a:cubicBezTo>
                    <a:pt x="358624" y="32668"/>
                    <a:pt x="349081" y="32668"/>
                    <a:pt x="339539" y="32668"/>
                  </a:cubicBezTo>
                  <a:cubicBezTo>
                    <a:pt x="339539" y="23097"/>
                    <a:pt x="339539" y="13527"/>
                    <a:pt x="339539" y="3956"/>
                  </a:cubicBezTo>
                  <a:close/>
                  <a:moveTo>
                    <a:pt x="0" y="3956"/>
                  </a:moveTo>
                  <a:cubicBezTo>
                    <a:pt x="22111" y="3956"/>
                    <a:pt x="44222" y="3956"/>
                    <a:pt x="66333" y="3956"/>
                  </a:cubicBezTo>
                  <a:cubicBezTo>
                    <a:pt x="89064" y="3956"/>
                    <a:pt x="106326" y="9039"/>
                    <a:pt x="118119" y="19205"/>
                  </a:cubicBezTo>
                  <a:cubicBezTo>
                    <a:pt x="129911" y="29371"/>
                    <a:pt x="135808" y="44237"/>
                    <a:pt x="135808" y="63804"/>
                  </a:cubicBezTo>
                  <a:cubicBezTo>
                    <a:pt x="135808" y="84221"/>
                    <a:pt x="129291" y="100491"/>
                    <a:pt x="116257" y="112613"/>
                  </a:cubicBezTo>
                  <a:cubicBezTo>
                    <a:pt x="103223" y="124736"/>
                    <a:pt x="86233" y="130797"/>
                    <a:pt x="65285" y="130797"/>
                  </a:cubicBezTo>
                  <a:cubicBezTo>
                    <a:pt x="56325" y="130797"/>
                    <a:pt x="47364" y="130797"/>
                    <a:pt x="38403" y="130797"/>
                  </a:cubicBezTo>
                  <a:cubicBezTo>
                    <a:pt x="38403" y="152618"/>
                    <a:pt x="38403" y="174439"/>
                    <a:pt x="38403" y="196260"/>
                  </a:cubicBezTo>
                  <a:cubicBezTo>
                    <a:pt x="25602" y="196260"/>
                    <a:pt x="12801" y="196260"/>
                    <a:pt x="0" y="196260"/>
                  </a:cubicBezTo>
                  <a:cubicBezTo>
                    <a:pt x="0" y="132159"/>
                    <a:pt x="0" y="68057"/>
                    <a:pt x="0" y="3956"/>
                  </a:cubicBezTo>
                  <a:close/>
                  <a:moveTo>
                    <a:pt x="233484" y="0"/>
                  </a:moveTo>
                  <a:cubicBezTo>
                    <a:pt x="260250" y="0"/>
                    <a:pt x="281255" y="8933"/>
                    <a:pt x="296500" y="26798"/>
                  </a:cubicBezTo>
                  <a:cubicBezTo>
                    <a:pt x="311745" y="44663"/>
                    <a:pt x="319367" y="69163"/>
                    <a:pt x="319367" y="100299"/>
                  </a:cubicBezTo>
                  <a:cubicBezTo>
                    <a:pt x="319367" y="131180"/>
                    <a:pt x="311784" y="155574"/>
                    <a:pt x="296616" y="173482"/>
                  </a:cubicBezTo>
                  <a:cubicBezTo>
                    <a:pt x="281449" y="191389"/>
                    <a:pt x="260405" y="200343"/>
                    <a:pt x="233484" y="200343"/>
                  </a:cubicBezTo>
                  <a:cubicBezTo>
                    <a:pt x="206796" y="200343"/>
                    <a:pt x="185829" y="191432"/>
                    <a:pt x="170584" y="173610"/>
                  </a:cubicBezTo>
                  <a:cubicBezTo>
                    <a:pt x="155339" y="155787"/>
                    <a:pt x="147717" y="131350"/>
                    <a:pt x="147717" y="100299"/>
                  </a:cubicBezTo>
                  <a:cubicBezTo>
                    <a:pt x="147717" y="69078"/>
                    <a:pt x="155300" y="44556"/>
                    <a:pt x="170468" y="26734"/>
                  </a:cubicBezTo>
                  <a:cubicBezTo>
                    <a:pt x="185635" y="8911"/>
                    <a:pt x="206640" y="0"/>
                    <a:pt x="2334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lumMod val="90000"/>
                      <a:lumOff val="10000"/>
                      <a:alpha val="84000"/>
                    </a:schemeClr>
                  </a:glow>
                </a:effectLst>
              </a:endParaRPr>
            </a:p>
          </p:txBody>
        </p:sp>
      </p:grpSp>
      <p:sp>
        <p:nvSpPr>
          <p:cNvPr id="15" name="テキスト ボックス 14">
            <a:extLst>
              <a:ext uri="{FF2B5EF4-FFF2-40B4-BE49-F238E27FC236}">
                <a16:creationId xmlns:a16="http://schemas.microsoft.com/office/drawing/2014/main" id="{0506FE9D-FAAD-4BC2-864A-B76358ADDA20}"/>
              </a:ext>
            </a:extLst>
          </p:cNvPr>
          <p:cNvSpPr txBox="1"/>
          <p:nvPr/>
        </p:nvSpPr>
        <p:spPr>
          <a:xfrm>
            <a:off x="1371167" y="5851757"/>
            <a:ext cx="7273977" cy="408623"/>
          </a:xfrm>
          <a:prstGeom prst="roundRect">
            <a:avLst/>
          </a:prstGeom>
          <a:solidFill>
            <a:schemeClr val="accent1">
              <a:lumMod val="20000"/>
              <a:lumOff val="80000"/>
            </a:schemeClr>
          </a:solidFill>
          <a:ln w="25400">
            <a:solidFill>
              <a:schemeClr val="accent1">
                <a:lumMod val="40000"/>
                <a:lumOff val="60000"/>
              </a:schemeClr>
            </a:solidFill>
          </a:ln>
        </p:spPr>
        <p:txBody>
          <a:bodyPr wrap="square" rtlCol="0">
            <a:spAutoFit/>
          </a:bodyPr>
          <a:lstStyle/>
          <a:p>
            <a:r>
              <a:rPr lang="en-US" altLang="ja-JP" sz="1800" dirty="0"/>
              <a:t>$</a:t>
            </a:r>
            <a:r>
              <a:rPr lang="en-US" altLang="ja-JP" sz="1800" dirty="0" err="1"/>
              <a:t>root_dir_path</a:t>
            </a:r>
            <a:r>
              <a:rPr lang="ja-JP" altLang="en-US" sz="1800" dirty="0"/>
              <a:t>に</a:t>
            </a:r>
            <a:r>
              <a:rPr lang="en-US" altLang="ja-JP" sz="1800" dirty="0" err="1"/>
              <a:t>ita</a:t>
            </a:r>
            <a:r>
              <a:rPr lang="en-US" altLang="ja-JP" sz="1800" dirty="0"/>
              <a:t>-root</a:t>
            </a:r>
            <a:r>
              <a:rPr lang="ja-JP" altLang="en-US" sz="1800" dirty="0"/>
              <a:t>ディレクトリがあるパスを直接入力する</a:t>
            </a:r>
            <a:endParaRPr lang="en-US" altLang="ja-JP" dirty="0">
              <a:latin typeface="+mn-ea"/>
            </a:endParaRPr>
          </a:p>
        </p:txBody>
      </p:sp>
    </p:spTree>
    <p:extLst>
      <p:ext uri="{BB962C8B-B14F-4D97-AF65-F5344CB8AC3E}">
        <p14:creationId xmlns:p14="http://schemas.microsoft.com/office/powerpoint/2010/main" val="6640105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latin typeface="+mn-ea"/>
              </a:rPr>
              <a:t>6.4</a:t>
            </a:r>
            <a:r>
              <a:rPr lang="ja-JP" altLang="en-US" dirty="0">
                <a:latin typeface="+mn-ea"/>
              </a:rPr>
              <a:t> </a:t>
            </a:r>
            <a:r>
              <a:rPr lang="en-US" altLang="ja-JP" sz="2400" dirty="0">
                <a:latin typeface="+mn-ea"/>
              </a:rPr>
              <a:t>ServiceNow</a:t>
            </a:r>
            <a:r>
              <a:rPr lang="ja-JP" altLang="en-US" sz="2400" dirty="0">
                <a:latin typeface="+mn-ea"/>
              </a:rPr>
              <a:t>に</a:t>
            </a:r>
            <a:r>
              <a:rPr lang="en-US" altLang="ja-JP" sz="2400" dirty="0">
                <a:latin typeface="+mn-ea"/>
              </a:rPr>
              <a:t>CI</a:t>
            </a:r>
            <a:r>
              <a:rPr lang="ja-JP" altLang="en-US" sz="2400" dirty="0">
                <a:latin typeface="+mn-ea"/>
              </a:rPr>
              <a:t>関係性というメニューがない</a:t>
            </a:r>
            <a:endParaRPr kumimoji="1" lang="ja-JP" altLang="en-US" dirty="0"/>
          </a:p>
        </p:txBody>
      </p:sp>
      <p:sp>
        <p:nvSpPr>
          <p:cNvPr id="3" name="コンテンツ プレースホルダー 2"/>
          <p:cNvSpPr>
            <a:spLocks noGrp="1"/>
          </p:cNvSpPr>
          <p:nvPr>
            <p:ph sz="quarter" idx="10"/>
          </p:nvPr>
        </p:nvSpPr>
        <p:spPr>
          <a:xfrm>
            <a:off x="239351" y="779098"/>
            <a:ext cx="11713300" cy="5674322"/>
          </a:xfrm>
        </p:spPr>
        <p:txBody>
          <a:bodyPr>
            <a:noAutofit/>
          </a:bodyPr>
          <a:lstStyle/>
          <a:p>
            <a:r>
              <a:rPr lang="ja-JP" altLang="en-US" dirty="0"/>
              <a:t>表示手順</a:t>
            </a:r>
            <a:endParaRPr lang="en-US" altLang="ja-JP" dirty="0"/>
          </a:p>
          <a:p>
            <a:pPr lvl="1"/>
            <a:r>
              <a:rPr lang="en-US" altLang="ja-JP" dirty="0"/>
              <a:t>ServiceNow</a:t>
            </a:r>
            <a:r>
              <a:rPr lang="ja-JP" altLang="en-US" dirty="0"/>
              <a:t>へログイン</a:t>
            </a:r>
            <a:endParaRPr lang="en-US" altLang="ja-JP" dirty="0"/>
          </a:p>
          <a:p>
            <a:pPr lvl="1"/>
            <a:r>
              <a:rPr lang="ja-JP" altLang="en-US" dirty="0"/>
              <a:t>フィルタ欄に「</a:t>
            </a:r>
            <a:r>
              <a:rPr lang="en-US" altLang="ja-JP" dirty="0" err="1"/>
              <a:t>cmdb_rel_ci.list</a:t>
            </a:r>
            <a:r>
              <a:rPr lang="ja-JP" altLang="en-US" dirty="0"/>
              <a:t>」と入力し、</a:t>
            </a:r>
            <a:r>
              <a:rPr lang="en-US" altLang="ja-JP" dirty="0"/>
              <a:t>Enter</a:t>
            </a:r>
            <a:r>
              <a:rPr lang="ja-JP" altLang="en-US" dirty="0"/>
              <a:t>を押下する。</a:t>
            </a:r>
            <a:endParaRPr lang="en-US" altLang="ja-JP" dirty="0"/>
          </a:p>
          <a:p>
            <a:pPr marL="0" indent="0">
              <a:buNone/>
            </a:pPr>
            <a:endParaRPr lang="en-US" altLang="ja-JP" dirty="0"/>
          </a:p>
        </p:txBody>
      </p:sp>
      <p:pic>
        <p:nvPicPr>
          <p:cNvPr id="5" name="図 4">
            <a:extLst>
              <a:ext uri="{FF2B5EF4-FFF2-40B4-BE49-F238E27FC236}">
                <a16:creationId xmlns:a16="http://schemas.microsoft.com/office/drawing/2014/main" id="{DD79FB59-5F11-41D4-AD29-CD608349079C}"/>
              </a:ext>
            </a:extLst>
          </p:cNvPr>
          <p:cNvPicPr>
            <a:picLocks noChangeAspect="1"/>
          </p:cNvPicPr>
          <p:nvPr/>
        </p:nvPicPr>
        <p:blipFill>
          <a:blip r:embed="rId2"/>
          <a:stretch>
            <a:fillRect/>
          </a:stretch>
        </p:blipFill>
        <p:spPr>
          <a:xfrm>
            <a:off x="551230" y="2006309"/>
            <a:ext cx="10688542" cy="1609950"/>
          </a:xfrm>
          <a:prstGeom prst="rect">
            <a:avLst/>
          </a:prstGeom>
        </p:spPr>
      </p:pic>
      <p:sp>
        <p:nvSpPr>
          <p:cNvPr id="16" name="正方形/長方形 15">
            <a:extLst>
              <a:ext uri="{FF2B5EF4-FFF2-40B4-BE49-F238E27FC236}">
                <a16:creationId xmlns:a16="http://schemas.microsoft.com/office/drawing/2014/main" id="{FD385CCC-E4D8-432C-AA38-8E11B20CF18E}"/>
              </a:ext>
            </a:extLst>
          </p:cNvPr>
          <p:cNvSpPr/>
          <p:nvPr/>
        </p:nvSpPr>
        <p:spPr bwMode="auto">
          <a:xfrm>
            <a:off x="805259" y="2077307"/>
            <a:ext cx="1830020" cy="343553"/>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Tree>
    <p:extLst>
      <p:ext uri="{BB962C8B-B14F-4D97-AF65-F5344CB8AC3E}">
        <p14:creationId xmlns:p14="http://schemas.microsoft.com/office/powerpoint/2010/main" val="10148490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latin typeface="+mn-ea"/>
              </a:rPr>
              <a:t>6.5</a:t>
            </a:r>
            <a:r>
              <a:rPr lang="ja-JP" altLang="en-US" dirty="0">
                <a:latin typeface="+mn-ea"/>
              </a:rPr>
              <a:t> </a:t>
            </a:r>
            <a:r>
              <a:rPr lang="en-US" altLang="ja-JP" sz="2400" dirty="0">
                <a:latin typeface="+mn-ea"/>
              </a:rPr>
              <a:t>Failed to delete record: </a:t>
            </a:r>
            <a:r>
              <a:rPr lang="ja-JP" altLang="en-US" sz="2400" dirty="0">
                <a:latin typeface="+mn-ea"/>
              </a:rPr>
              <a:t>～とでて異常終了する</a:t>
            </a:r>
            <a:endParaRPr kumimoji="1" lang="ja-JP" altLang="en-US" dirty="0"/>
          </a:p>
        </p:txBody>
      </p:sp>
      <p:sp>
        <p:nvSpPr>
          <p:cNvPr id="3" name="コンテンツ プレースホルダー 2"/>
          <p:cNvSpPr>
            <a:spLocks noGrp="1"/>
          </p:cNvSpPr>
          <p:nvPr>
            <p:ph sz="quarter" idx="10"/>
          </p:nvPr>
        </p:nvSpPr>
        <p:spPr>
          <a:xfrm>
            <a:off x="239351" y="779098"/>
            <a:ext cx="11713300" cy="1497279"/>
          </a:xfrm>
        </p:spPr>
        <p:txBody>
          <a:bodyPr>
            <a:noAutofit/>
          </a:bodyPr>
          <a:lstStyle/>
          <a:p>
            <a:r>
              <a:rPr lang="ja-JP" altLang="en-US" dirty="0"/>
              <a:t>ハードウェアモデルのように別レコードから参照されているレコードを削除する場合、先に参照しているレコードを削除する必要があります。</a:t>
            </a:r>
            <a:endParaRPr lang="en-US" altLang="ja-JP" dirty="0"/>
          </a:p>
          <a:p>
            <a:r>
              <a:rPr lang="ja-JP" altLang="en-US" dirty="0"/>
              <a:t>サンプルデータの場合「連携対象メニュー管理」で</a:t>
            </a:r>
            <a:r>
              <a:rPr lang="ja-JP" altLang="en-US" b="0" i="0" dirty="0">
                <a:solidFill>
                  <a:srgbClr val="1A1A1A"/>
                </a:solidFill>
                <a:effectLst/>
                <a:latin typeface="Consolas" panose="020B0609020204030204" pitchFamily="49" charset="0"/>
              </a:rPr>
              <a:t>ハードウェアモデルを</a:t>
            </a:r>
            <a:r>
              <a:rPr lang="ja-JP" altLang="en-US" dirty="0"/>
              <a:t>廃止にしたのちに、</a:t>
            </a:r>
            <a:r>
              <a:rPr lang="en-US" altLang="ja-JP" dirty="0"/>
              <a:t>ServiceNow</a:t>
            </a:r>
            <a:r>
              <a:rPr lang="ja-JP" altLang="en-US" dirty="0"/>
              <a:t>連携を実施し、その後復活させて</a:t>
            </a:r>
            <a:r>
              <a:rPr lang="en-US" altLang="ja-JP" dirty="0"/>
              <a:t>ServiceNow</a:t>
            </a:r>
            <a:r>
              <a:rPr lang="ja-JP" altLang="en-US" dirty="0"/>
              <a:t>連携を実施することで削除可能となりあます。</a:t>
            </a:r>
            <a:endParaRPr lang="en-US" altLang="ja-JP" dirty="0"/>
          </a:p>
          <a:p>
            <a:pPr marL="0" indent="0">
              <a:buNone/>
            </a:pPr>
            <a:r>
              <a:rPr lang="ja-JP" altLang="en-US" dirty="0"/>
              <a:t>表示例</a:t>
            </a:r>
            <a:endParaRPr lang="en-US" altLang="ja-JP" dirty="0"/>
          </a:p>
        </p:txBody>
      </p:sp>
      <p:sp>
        <p:nvSpPr>
          <p:cNvPr id="16" name="正方形/長方形 15"/>
          <p:cNvSpPr/>
          <p:nvPr/>
        </p:nvSpPr>
        <p:spPr bwMode="auto">
          <a:xfrm>
            <a:off x="9608286" y="3095639"/>
            <a:ext cx="1030056" cy="26135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pic>
        <p:nvPicPr>
          <p:cNvPr id="9" name="図 8" descr="グラフィカル ユーザー インターフェイス, テキスト, アプリケーション&#10;&#10;自動的に生成された説明">
            <a:extLst>
              <a:ext uri="{FF2B5EF4-FFF2-40B4-BE49-F238E27FC236}">
                <a16:creationId xmlns:a16="http://schemas.microsoft.com/office/drawing/2014/main" id="{2401DC31-D7E2-453F-9CC2-B3062AFFD77D}"/>
              </a:ext>
            </a:extLst>
          </p:cNvPr>
          <p:cNvPicPr>
            <a:picLocks noChangeAspect="1"/>
          </p:cNvPicPr>
          <p:nvPr/>
        </p:nvPicPr>
        <p:blipFill>
          <a:blip r:embed="rId2"/>
          <a:stretch>
            <a:fillRect/>
          </a:stretch>
        </p:blipFill>
        <p:spPr>
          <a:xfrm>
            <a:off x="2884849" y="2764793"/>
            <a:ext cx="8539892" cy="3703578"/>
          </a:xfrm>
          <a:prstGeom prst="rect">
            <a:avLst/>
          </a:prstGeom>
        </p:spPr>
      </p:pic>
      <p:pic>
        <p:nvPicPr>
          <p:cNvPr id="4" name="図 3"/>
          <p:cNvPicPr>
            <a:picLocks noChangeAspect="1"/>
          </p:cNvPicPr>
          <p:nvPr/>
        </p:nvPicPr>
        <p:blipFill>
          <a:blip r:embed="rId3"/>
          <a:stretch>
            <a:fillRect/>
          </a:stretch>
        </p:blipFill>
        <p:spPr>
          <a:xfrm>
            <a:off x="335200" y="2765292"/>
            <a:ext cx="9937380" cy="2464421"/>
          </a:xfrm>
          <a:prstGeom prst="rect">
            <a:avLst/>
          </a:prstGeom>
        </p:spPr>
      </p:pic>
    </p:spTree>
    <p:extLst>
      <p:ext uri="{BB962C8B-B14F-4D97-AF65-F5344CB8AC3E}">
        <p14:creationId xmlns:p14="http://schemas.microsoft.com/office/powerpoint/2010/main" val="20687645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コンテンツ プレースホルダー 12">
            <a:extLst>
              <a:ext uri="{FF2B5EF4-FFF2-40B4-BE49-F238E27FC236}">
                <a16:creationId xmlns:a16="http://schemas.microsoft.com/office/drawing/2014/main" id="{6A25FA8F-BEE2-45C2-8199-B2B3E106BAD0}"/>
              </a:ext>
            </a:extLst>
          </p:cNvPr>
          <p:cNvSpPr>
            <a:spLocks noGrp="1"/>
          </p:cNvSpPr>
          <p:nvPr>
            <p:ph sz="quarter" idx="10"/>
          </p:nvPr>
        </p:nvSpPr>
        <p:spPr>
          <a:xfrm>
            <a:off x="239350" y="836712"/>
            <a:ext cx="11713301" cy="2808318"/>
          </a:xfrm>
        </p:spPr>
        <p:txBody>
          <a:bodyPr/>
          <a:lstStyle/>
          <a:p>
            <a:r>
              <a:rPr lang="ja-JP" altLang="en-US" dirty="0"/>
              <a:t>廃止時表示例</a:t>
            </a:r>
          </a:p>
        </p:txBody>
      </p:sp>
      <p:sp>
        <p:nvSpPr>
          <p:cNvPr id="2" name="タイトル 1"/>
          <p:cNvSpPr>
            <a:spLocks noGrp="1"/>
          </p:cNvSpPr>
          <p:nvPr>
            <p:ph type="title"/>
          </p:nvPr>
        </p:nvSpPr>
        <p:spPr/>
        <p:txBody>
          <a:bodyPr>
            <a:normAutofit/>
          </a:bodyPr>
          <a:lstStyle/>
          <a:p>
            <a:r>
              <a:rPr lang="en-US" altLang="ja-JP" dirty="0">
                <a:latin typeface="+mn-ea"/>
              </a:rPr>
              <a:t>6.5</a:t>
            </a:r>
            <a:r>
              <a:rPr lang="ja-JP" altLang="en-US" dirty="0">
                <a:latin typeface="+mn-ea"/>
              </a:rPr>
              <a:t> </a:t>
            </a:r>
            <a:r>
              <a:rPr lang="en-US" altLang="ja-JP" sz="2400" dirty="0">
                <a:latin typeface="+mn-ea"/>
              </a:rPr>
              <a:t>Failed to delete record: </a:t>
            </a:r>
            <a:r>
              <a:rPr lang="ja-JP" altLang="en-US" sz="2400" dirty="0">
                <a:latin typeface="+mn-ea"/>
              </a:rPr>
              <a:t>～とでて異常終了する</a:t>
            </a:r>
            <a:endParaRPr kumimoji="1" lang="ja-JP" altLang="en-US" dirty="0"/>
          </a:p>
        </p:txBody>
      </p:sp>
      <p:pic>
        <p:nvPicPr>
          <p:cNvPr id="11" name="図 10">
            <a:extLst>
              <a:ext uri="{FF2B5EF4-FFF2-40B4-BE49-F238E27FC236}">
                <a16:creationId xmlns:a16="http://schemas.microsoft.com/office/drawing/2014/main" id="{1D54C239-A2EF-4723-9AFC-2E24ACBFF019}"/>
              </a:ext>
            </a:extLst>
          </p:cNvPr>
          <p:cNvPicPr>
            <a:picLocks noChangeAspect="1"/>
          </p:cNvPicPr>
          <p:nvPr/>
        </p:nvPicPr>
        <p:blipFill>
          <a:blip r:embed="rId2"/>
          <a:stretch>
            <a:fillRect/>
          </a:stretch>
        </p:blipFill>
        <p:spPr>
          <a:xfrm>
            <a:off x="407210" y="1340710"/>
            <a:ext cx="10022740" cy="2184357"/>
          </a:xfrm>
          <a:prstGeom prst="rect">
            <a:avLst/>
          </a:prstGeom>
        </p:spPr>
      </p:pic>
    </p:spTree>
    <p:extLst>
      <p:ext uri="{BB962C8B-B14F-4D97-AF65-F5344CB8AC3E}">
        <p14:creationId xmlns:p14="http://schemas.microsoft.com/office/powerpoint/2010/main" val="25772455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8686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タイトル 32"/>
          <p:cNvSpPr>
            <a:spLocks noGrp="1"/>
          </p:cNvSpPr>
          <p:nvPr>
            <p:ph type="title"/>
          </p:nvPr>
        </p:nvSpPr>
        <p:spPr>
          <a:xfrm>
            <a:off x="239351" y="115200"/>
            <a:ext cx="11712000" cy="468000"/>
          </a:xfrm>
        </p:spPr>
        <p:txBody>
          <a:bodyPr>
            <a:normAutofit/>
          </a:bodyPr>
          <a:lstStyle/>
          <a:p>
            <a:r>
              <a:rPr lang="en-US" altLang="ja-JP" dirty="0"/>
              <a:t>1.1 </a:t>
            </a:r>
            <a:r>
              <a:rPr lang="ja-JP" altLang="en-US" dirty="0"/>
              <a:t>はじめに</a:t>
            </a:r>
          </a:p>
        </p:txBody>
      </p:sp>
      <p:sp>
        <p:nvSpPr>
          <p:cNvPr id="5" name="コンテンツ プレースホルダー 2"/>
          <p:cNvSpPr>
            <a:spLocks noGrp="1"/>
          </p:cNvSpPr>
          <p:nvPr>
            <p:ph sz="quarter" idx="10"/>
          </p:nvPr>
        </p:nvSpPr>
        <p:spPr>
          <a:xfrm>
            <a:off x="239350" y="836712"/>
            <a:ext cx="11713301" cy="5616476"/>
          </a:xfrm>
        </p:spPr>
        <p:txBody>
          <a:bodyPr>
            <a:noAutofit/>
          </a:bodyPr>
          <a:lstStyle/>
          <a:p>
            <a:r>
              <a:rPr lang="ja-JP" altLang="en-US" dirty="0"/>
              <a:t>このドキュメントは</a:t>
            </a:r>
            <a:r>
              <a:rPr lang="en-US" altLang="ja-JP" dirty="0" err="1"/>
              <a:t>Servicenow</a:t>
            </a:r>
            <a:r>
              <a:rPr lang="ja-JP" altLang="en-US" dirty="0"/>
              <a:t>連携モデルを</a:t>
            </a:r>
            <a:r>
              <a:rPr lang="en-US" altLang="ja-JP" dirty="0"/>
              <a:t>ITA</a:t>
            </a:r>
            <a:r>
              <a:rPr lang="ja-JP" altLang="en-US" dirty="0"/>
              <a:t>にインポートして実行するまでの手順を記載しています。</a:t>
            </a:r>
            <a:endParaRPr lang="en-US" altLang="ja-JP" dirty="0"/>
          </a:p>
          <a:p>
            <a:pPr marL="180975" indent="0">
              <a:buNone/>
            </a:pPr>
            <a:r>
              <a:rPr lang="ja-JP" altLang="en-US" dirty="0"/>
              <a:t>本モデルの概要について知りたい方は、</a:t>
            </a:r>
            <a:r>
              <a:rPr lang="en-US" altLang="ja-JP" dirty="0">
                <a:hlinkClick r:id="rId2"/>
              </a:rPr>
              <a:t>Exastro</a:t>
            </a:r>
            <a:r>
              <a:rPr lang="ja-JP" altLang="en-US" dirty="0">
                <a:hlinkClick r:id="rId2"/>
              </a:rPr>
              <a:t>コミュニティサイト</a:t>
            </a:r>
            <a:r>
              <a:rPr lang="ja-JP" altLang="en-US" dirty="0"/>
              <a:t>の「</a:t>
            </a:r>
            <a:r>
              <a:rPr lang="en-US" altLang="ja-JP" dirty="0" err="1"/>
              <a:t>Servicenow</a:t>
            </a:r>
            <a:r>
              <a:rPr lang="ja-JP" altLang="en-US" dirty="0"/>
              <a:t>連携モデル概要」 をご参照ください。</a:t>
            </a:r>
            <a:endParaRPr lang="en-US" altLang="ja-JP" dirty="0"/>
          </a:p>
          <a:p>
            <a:endParaRPr lang="en-US" altLang="ja-JP" dirty="0"/>
          </a:p>
        </p:txBody>
      </p:sp>
      <p:pic>
        <p:nvPicPr>
          <p:cNvPr id="8" name="図 7">
            <a:extLst>
              <a:ext uri="{FF2B5EF4-FFF2-40B4-BE49-F238E27FC236}">
                <a16:creationId xmlns:a16="http://schemas.microsoft.com/office/drawing/2014/main" id="{7113C8C6-BA9B-409B-9DE4-82F73962A8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4644" y="2107294"/>
            <a:ext cx="9275843" cy="4464000"/>
          </a:xfrm>
          <a:prstGeom prst="rect">
            <a:avLst/>
          </a:prstGeom>
        </p:spPr>
      </p:pic>
      <p:sp>
        <p:nvSpPr>
          <p:cNvPr id="9" name="テキスト ボックス 8">
            <a:extLst>
              <a:ext uri="{FF2B5EF4-FFF2-40B4-BE49-F238E27FC236}">
                <a16:creationId xmlns:a16="http://schemas.microsoft.com/office/drawing/2014/main" id="{646F6595-09A5-4C2B-B2D6-003FFB56B455}"/>
              </a:ext>
            </a:extLst>
          </p:cNvPr>
          <p:cNvSpPr txBox="1"/>
          <p:nvPr/>
        </p:nvSpPr>
        <p:spPr>
          <a:xfrm>
            <a:off x="6798668" y="3269410"/>
            <a:ext cx="1984220" cy="261610"/>
          </a:xfrm>
          <a:prstGeom prst="rect">
            <a:avLst/>
          </a:prstGeom>
          <a:noFill/>
        </p:spPr>
        <p:txBody>
          <a:bodyPr wrap="square" rtlCol="0">
            <a:spAutoFit/>
          </a:bodyPr>
          <a:lstStyle/>
          <a:p>
            <a:pPr algn="ctr"/>
            <a:r>
              <a:rPr kumimoji="1" lang="ja-JP" altLang="en-US" sz="1100" b="1" dirty="0">
                <a:effectLst>
                  <a:glow rad="127000">
                    <a:schemeClr val="bg1"/>
                  </a:glow>
                </a:effectLst>
              </a:rPr>
              <a:t>収集機能については</a:t>
            </a:r>
            <a:r>
              <a:rPr kumimoji="1" lang="ja-JP" altLang="en-US" sz="1100" b="1" dirty="0">
                <a:effectLst>
                  <a:glow rad="127000">
                    <a:schemeClr val="bg1"/>
                  </a:glow>
                </a:effectLst>
                <a:hlinkClick r:id="rId4"/>
              </a:rPr>
              <a:t>こちら</a:t>
            </a:r>
            <a:endParaRPr kumimoji="1" lang="en-US" altLang="ja-JP" sz="1100" b="1" dirty="0">
              <a:effectLst>
                <a:glow rad="127000">
                  <a:schemeClr val="bg1"/>
                </a:glow>
              </a:effectLst>
            </a:endParaRPr>
          </a:p>
        </p:txBody>
      </p:sp>
      <p:sp>
        <p:nvSpPr>
          <p:cNvPr id="10" name="テキスト ボックス 9">
            <a:extLst>
              <a:ext uri="{FF2B5EF4-FFF2-40B4-BE49-F238E27FC236}">
                <a16:creationId xmlns:a16="http://schemas.microsoft.com/office/drawing/2014/main" id="{A26B452A-3029-4346-891E-8FAEFF7D0F4C}"/>
              </a:ext>
            </a:extLst>
          </p:cNvPr>
          <p:cNvSpPr txBox="1"/>
          <p:nvPr/>
        </p:nvSpPr>
        <p:spPr>
          <a:xfrm>
            <a:off x="6888110" y="3453384"/>
            <a:ext cx="2531274" cy="338554"/>
          </a:xfrm>
          <a:prstGeom prst="rect">
            <a:avLst/>
          </a:prstGeom>
          <a:noFill/>
        </p:spPr>
        <p:txBody>
          <a:bodyPr wrap="square" rtlCol="0">
            <a:spAutoFit/>
          </a:bodyPr>
          <a:lstStyle/>
          <a:p>
            <a:r>
              <a:rPr lang="en-US" altLang="ja-JP" sz="800" dirty="0">
                <a:effectLst>
                  <a:glow rad="127000">
                    <a:schemeClr val="bg1"/>
                  </a:glow>
                </a:effectLst>
              </a:rPr>
              <a:t>https://exastro-suite.github.io/it-automation-docs/learn_ja.html#collectContrast</a:t>
            </a:r>
            <a:endParaRPr kumimoji="1" lang="ja-JP" altLang="en-US" sz="800" dirty="0"/>
          </a:p>
        </p:txBody>
      </p:sp>
      <p:sp>
        <p:nvSpPr>
          <p:cNvPr id="11" name="テキスト ボックス 10">
            <a:extLst>
              <a:ext uri="{FF2B5EF4-FFF2-40B4-BE49-F238E27FC236}">
                <a16:creationId xmlns:a16="http://schemas.microsoft.com/office/drawing/2014/main" id="{59148EB2-64F5-4741-B87B-626D1B82A7B8}"/>
              </a:ext>
            </a:extLst>
          </p:cNvPr>
          <p:cNvSpPr txBox="1"/>
          <p:nvPr/>
        </p:nvSpPr>
        <p:spPr>
          <a:xfrm>
            <a:off x="6798668" y="3754722"/>
            <a:ext cx="1893076" cy="461665"/>
          </a:xfrm>
          <a:prstGeom prst="rect">
            <a:avLst/>
          </a:prstGeom>
          <a:noFill/>
        </p:spPr>
        <p:txBody>
          <a:bodyPr wrap="square" rtlCol="0">
            <a:spAutoFit/>
          </a:bodyPr>
          <a:lstStyle/>
          <a:p>
            <a:pPr algn="ctr"/>
            <a:r>
              <a:rPr lang="en-US" altLang="ja-JP" sz="800" dirty="0">
                <a:effectLst>
                  <a:glow rad="127000">
                    <a:schemeClr val="bg1"/>
                  </a:glow>
                </a:effectLst>
              </a:rPr>
              <a:t>※OS</a:t>
            </a:r>
            <a:r>
              <a:rPr lang="ja-JP" altLang="en-US" sz="800" dirty="0">
                <a:effectLst>
                  <a:glow rad="127000">
                    <a:schemeClr val="bg1"/>
                  </a:glow>
                </a:effectLst>
              </a:rPr>
              <a:t>情報の収集であれば</a:t>
            </a:r>
          </a:p>
          <a:p>
            <a:pPr algn="ctr"/>
            <a:r>
              <a:rPr lang="en-US" altLang="ja-JP" sz="800" dirty="0">
                <a:effectLst>
                  <a:glow rad="127000">
                    <a:schemeClr val="bg1"/>
                  </a:glow>
                </a:effectLst>
                <a:hlinkClick r:id="rId5"/>
              </a:rPr>
              <a:t>Exastro Playbook Collection</a:t>
            </a:r>
            <a:r>
              <a:rPr lang="ja-JP" altLang="en-US" sz="800" dirty="0">
                <a:effectLst>
                  <a:glow rad="127000">
                    <a:schemeClr val="bg1"/>
                  </a:glow>
                </a:effectLst>
              </a:rPr>
              <a:t>の</a:t>
            </a:r>
          </a:p>
          <a:p>
            <a:pPr algn="ctr"/>
            <a:r>
              <a:rPr lang="ja-JP" altLang="en-US" sz="800" dirty="0">
                <a:effectLst>
                  <a:glow rad="127000">
                    <a:schemeClr val="bg1"/>
                  </a:glow>
                </a:effectLst>
              </a:rPr>
              <a:t>活用が可能</a:t>
            </a:r>
            <a:endParaRPr kumimoji="1" lang="ja-JP" altLang="en-US" sz="800" dirty="0"/>
          </a:p>
        </p:txBody>
      </p:sp>
    </p:spTree>
    <p:extLst>
      <p:ext uri="{BB962C8B-B14F-4D97-AF65-F5344CB8AC3E}">
        <p14:creationId xmlns:p14="http://schemas.microsoft.com/office/powerpoint/2010/main" val="10441468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C69451-8F60-48AD-B9DF-7703C1678391}"/>
              </a:ext>
            </a:extLst>
          </p:cNvPr>
          <p:cNvSpPr>
            <a:spLocks noGrp="1"/>
          </p:cNvSpPr>
          <p:nvPr>
            <p:ph type="title"/>
          </p:nvPr>
        </p:nvSpPr>
        <p:spPr/>
        <p:txBody>
          <a:bodyPr/>
          <a:lstStyle/>
          <a:p>
            <a:r>
              <a:rPr lang="en-US" altLang="ja-JP" dirty="0"/>
              <a:t>1.2 </a:t>
            </a:r>
            <a:r>
              <a:rPr lang="ja-JP" altLang="en-US" dirty="0"/>
              <a:t>連携サービスとの動作確認</a:t>
            </a:r>
            <a:endParaRPr kumimoji="1" lang="ja-JP" altLang="en-US" dirty="0"/>
          </a:p>
        </p:txBody>
      </p:sp>
      <p:sp>
        <p:nvSpPr>
          <p:cNvPr id="3" name="コンテンツ プレースホルダー 2">
            <a:extLst>
              <a:ext uri="{FF2B5EF4-FFF2-40B4-BE49-F238E27FC236}">
                <a16:creationId xmlns:a16="http://schemas.microsoft.com/office/drawing/2014/main" id="{7ABB666A-104F-49B4-93E4-D6A080CF26FB}"/>
              </a:ext>
            </a:extLst>
          </p:cNvPr>
          <p:cNvSpPr>
            <a:spLocks noGrp="1"/>
          </p:cNvSpPr>
          <p:nvPr>
            <p:ph sz="quarter" idx="10"/>
          </p:nvPr>
        </p:nvSpPr>
        <p:spPr/>
        <p:txBody>
          <a:bodyPr/>
          <a:lstStyle/>
          <a:p>
            <a:r>
              <a:rPr kumimoji="1" lang="en-US" altLang="ja-JP" dirty="0"/>
              <a:t>ServiceNow</a:t>
            </a:r>
            <a:r>
              <a:rPr kumimoji="1" lang="ja-JP" altLang="en-US" dirty="0"/>
              <a:t>連携モデルは以下のバージョンでの動作確認しています。</a:t>
            </a:r>
          </a:p>
          <a:p>
            <a:endParaRPr kumimoji="1" lang="ja-JP" altLang="en-US" dirty="0"/>
          </a:p>
        </p:txBody>
      </p:sp>
      <p:graphicFrame>
        <p:nvGraphicFramePr>
          <p:cNvPr id="21" name="表 20">
            <a:extLst>
              <a:ext uri="{FF2B5EF4-FFF2-40B4-BE49-F238E27FC236}">
                <a16:creationId xmlns:a16="http://schemas.microsoft.com/office/drawing/2014/main" id="{66A9DEBA-5906-41DF-B498-B39324E0F4D5}"/>
              </a:ext>
            </a:extLst>
          </p:cNvPr>
          <p:cNvGraphicFramePr>
            <a:graphicFrameLocks noGrp="1"/>
          </p:cNvGraphicFramePr>
          <p:nvPr>
            <p:extLst>
              <p:ext uri="{D42A27DB-BD31-4B8C-83A1-F6EECF244321}">
                <p14:modId xmlns:p14="http://schemas.microsoft.com/office/powerpoint/2010/main" val="601742625"/>
              </p:ext>
            </p:extLst>
          </p:nvPr>
        </p:nvGraphicFramePr>
        <p:xfrm>
          <a:off x="1144339" y="1710489"/>
          <a:ext cx="9902024" cy="1206000"/>
        </p:xfrm>
        <a:graphic>
          <a:graphicData uri="http://schemas.openxmlformats.org/drawingml/2006/table">
            <a:tbl>
              <a:tblPr firstRow="1" bandRow="1">
                <a:tableStyleId>{93296810-A885-4BE3-A3E7-6D5BEEA58F35}</a:tableStyleId>
              </a:tblPr>
              <a:tblGrid>
                <a:gridCol w="648090">
                  <a:extLst>
                    <a:ext uri="{9D8B030D-6E8A-4147-A177-3AD203B41FA5}">
                      <a16:colId xmlns:a16="http://schemas.microsoft.com/office/drawing/2014/main" val="3515339660"/>
                    </a:ext>
                  </a:extLst>
                </a:gridCol>
                <a:gridCol w="3349114">
                  <a:extLst>
                    <a:ext uri="{9D8B030D-6E8A-4147-A177-3AD203B41FA5}">
                      <a16:colId xmlns:a16="http://schemas.microsoft.com/office/drawing/2014/main" val="2030358754"/>
                    </a:ext>
                  </a:extLst>
                </a:gridCol>
                <a:gridCol w="5904820">
                  <a:extLst>
                    <a:ext uri="{9D8B030D-6E8A-4147-A177-3AD203B41FA5}">
                      <a16:colId xmlns:a16="http://schemas.microsoft.com/office/drawing/2014/main" val="1418758587"/>
                    </a:ext>
                  </a:extLst>
                </a:gridCol>
              </a:tblGrid>
              <a:tr h="402000">
                <a:tc>
                  <a:txBody>
                    <a:bodyPr/>
                    <a:lstStyle/>
                    <a:p>
                      <a:r>
                        <a:rPr kumimoji="1" lang="en-US" altLang="ja-JP" sz="1800" dirty="0"/>
                        <a:t>No.</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800" dirty="0"/>
                        <a:t>サービス名</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800" dirty="0"/>
                        <a:t>利用条件</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2934657"/>
                  </a:ext>
                </a:extLst>
              </a:tr>
              <a:tr h="402000">
                <a:tc>
                  <a:txBody>
                    <a:bodyPr/>
                    <a:lstStyle/>
                    <a:p>
                      <a:r>
                        <a:rPr kumimoji="1" lang="en-US" altLang="ja-JP" sz="1800" dirty="0"/>
                        <a:t>1</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800" dirty="0"/>
                        <a:t>Exastro IT Automation</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800" dirty="0"/>
                        <a:t>バージョン</a:t>
                      </a:r>
                      <a:r>
                        <a:rPr lang="en-US" altLang="ja-JP" sz="1800" dirty="0"/>
                        <a:t>1.9.0/1.10.1/1.10.2</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6955619"/>
                  </a:ext>
                </a:extLst>
              </a:tr>
              <a:tr h="402000">
                <a:tc>
                  <a:txBody>
                    <a:bodyPr/>
                    <a:lstStyle/>
                    <a:p>
                      <a:r>
                        <a:rPr kumimoji="1" lang="en-US" altLang="ja-JP" sz="1800" dirty="0"/>
                        <a:t>2</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800" dirty="0" err="1"/>
                        <a:t>ServiceNow</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800" dirty="0"/>
                        <a:t>Tokyo</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31557958"/>
                  </a:ext>
                </a:extLst>
              </a:tr>
            </a:tbl>
          </a:graphicData>
        </a:graphic>
      </p:graphicFrame>
    </p:spTree>
    <p:extLst>
      <p:ext uri="{BB962C8B-B14F-4D97-AF65-F5344CB8AC3E}">
        <p14:creationId xmlns:p14="http://schemas.microsoft.com/office/powerpoint/2010/main" val="845589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AA745A-DE81-4C5A-92D1-FD331E559766}"/>
              </a:ext>
            </a:extLst>
          </p:cNvPr>
          <p:cNvSpPr>
            <a:spLocks noGrp="1"/>
          </p:cNvSpPr>
          <p:nvPr>
            <p:ph type="title"/>
          </p:nvPr>
        </p:nvSpPr>
        <p:spPr/>
        <p:txBody>
          <a:bodyPr/>
          <a:lstStyle/>
          <a:p>
            <a:r>
              <a:rPr kumimoji="1" lang="en-US" altLang="ja-JP" dirty="0"/>
              <a:t>1.3</a:t>
            </a:r>
            <a:r>
              <a:rPr kumimoji="1" lang="ja-JP" altLang="en-US" dirty="0"/>
              <a:t> 連携対象メニューのオペレーション名と</a:t>
            </a:r>
            <a:r>
              <a:rPr kumimoji="1" lang="en-US" altLang="ja-JP" dirty="0" err="1"/>
              <a:t>sys_id</a:t>
            </a:r>
            <a:r>
              <a:rPr kumimoji="1" lang="ja-JP" altLang="en-US" dirty="0"/>
              <a:t>の関係について</a:t>
            </a:r>
          </a:p>
        </p:txBody>
      </p:sp>
      <p:sp>
        <p:nvSpPr>
          <p:cNvPr id="5" name="コンテンツ プレースホルダー 2"/>
          <p:cNvSpPr txBox="1">
            <a:spLocks/>
          </p:cNvSpPr>
          <p:nvPr/>
        </p:nvSpPr>
        <p:spPr>
          <a:xfrm>
            <a:off x="239350" y="836712"/>
            <a:ext cx="11713301" cy="5616476"/>
          </a:xfrm>
          <a:prstGeom prst="rect">
            <a:avLst/>
          </a:prstGeom>
        </p:spPr>
        <p:txBody>
          <a:bodyPr vert="horz" lIns="91440" tIns="45720" rIns="91440" bIns="45720" rtlCol="0" anchor="t">
            <a:normAutofit/>
          </a:bodyPr>
          <a:lstStyle>
            <a:lvl1pPr marL="180000" indent="-180000" algn="l" rtl="0" eaLnBrk="1" fontAlgn="base" hangingPunct="1">
              <a:spcBef>
                <a:spcPts val="500"/>
              </a:spcBef>
              <a:spcAft>
                <a:spcPct val="0"/>
              </a:spcAft>
              <a:buClr>
                <a:schemeClr val="accent6"/>
              </a:buClr>
              <a:buFont typeface="Arial" panose="020B0604020202020204" pitchFamily="34" charset="0"/>
              <a:buChar char="▌"/>
              <a:defRPr kumimoji="1" sz="2000" b="0">
                <a:solidFill>
                  <a:schemeClr val="tx1"/>
                </a:solidFill>
                <a:latin typeface="+mn-lt"/>
                <a:ea typeface="+mn-ea"/>
                <a:cs typeface="+mn-cs"/>
              </a:defRPr>
            </a:lvl1pPr>
            <a:lvl2pPr marL="360000" indent="-180000" algn="l" rtl="0" eaLnBrk="1" fontAlgn="base" hangingPunct="1">
              <a:spcBef>
                <a:spcPts val="500"/>
              </a:spcBef>
              <a:spcAft>
                <a:spcPct val="0"/>
              </a:spcAft>
              <a:buClr>
                <a:schemeClr val="accent6"/>
              </a:buClr>
              <a:buFont typeface="Wingdings" pitchFamily="2" charset="2"/>
              <a:buChar char="l"/>
              <a:defRPr kumimoji="1" sz="1600" b="0">
                <a:solidFill>
                  <a:schemeClr val="tx1"/>
                </a:solidFill>
                <a:latin typeface="+mn-lt"/>
                <a:ea typeface="+mn-ea"/>
              </a:defRPr>
            </a:lvl2pPr>
            <a:lvl3pPr marL="468000" indent="-108000" algn="l" rtl="0" eaLnBrk="1" fontAlgn="base" hangingPunct="1">
              <a:spcBef>
                <a:spcPts val="500"/>
              </a:spcBef>
              <a:spcAft>
                <a:spcPct val="0"/>
              </a:spcAft>
              <a:buClr>
                <a:schemeClr val="accent6"/>
              </a:buClr>
              <a:buFont typeface="Arial" panose="020B0604020202020204" pitchFamily="34" charset="0"/>
              <a:buChar char="•"/>
              <a:defRPr kumimoji="1" sz="1400" b="0">
                <a:solidFill>
                  <a:schemeClr val="tx1"/>
                </a:solidFill>
                <a:latin typeface="+mn-lt"/>
                <a:ea typeface="+mn-ea"/>
              </a:defRPr>
            </a:lvl3pPr>
            <a:lvl4pPr marL="576000" indent="-108000" algn="l" rtl="0" eaLnBrk="1" fontAlgn="base" hangingPunct="1">
              <a:spcBef>
                <a:spcPts val="500"/>
              </a:spcBef>
              <a:spcAft>
                <a:spcPct val="0"/>
              </a:spcAft>
              <a:buClr>
                <a:schemeClr val="accent6"/>
              </a:buClr>
              <a:buFont typeface="Tahoma" pitchFamily="34" charset="0"/>
              <a:buChar char="–"/>
              <a:defRPr kumimoji="1" sz="1200" b="0">
                <a:solidFill>
                  <a:schemeClr val="tx1"/>
                </a:solidFill>
                <a:latin typeface="+mn-lt"/>
                <a:ea typeface="+mn-ea"/>
              </a:defRPr>
            </a:lvl4pPr>
            <a:lvl5pPr marL="735013" indent="-157163" algn="l" rtl="0" eaLnBrk="1" fontAlgn="base" hangingPunct="1">
              <a:spcBef>
                <a:spcPct val="20000"/>
              </a:spcBef>
              <a:spcAft>
                <a:spcPct val="0"/>
              </a:spcAft>
              <a:buClr>
                <a:schemeClr val="accent6"/>
              </a:buClr>
              <a:buChar char="≫"/>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marL="179705" indent="-179705" defTabSz="914400"/>
            <a:r>
              <a:rPr lang="en-US" altLang="ja-JP" kern="0" dirty="0" err="1"/>
              <a:t>ServiceNow</a:t>
            </a:r>
            <a:r>
              <a:rPr lang="ja-JP" altLang="en-US" kern="0" dirty="0"/>
              <a:t>連携モデルは、「オペレーション名」と「</a:t>
            </a:r>
            <a:r>
              <a:rPr lang="en-US" altLang="ja-JP" kern="0" dirty="0" err="1"/>
              <a:t>sys_id</a:t>
            </a:r>
            <a:r>
              <a:rPr lang="en-US" altLang="ja-JP" kern="0" baseline="30000" dirty="0"/>
              <a:t>※</a:t>
            </a:r>
            <a:r>
              <a:rPr lang="ja-JP" altLang="en-US" kern="0" dirty="0"/>
              <a:t>」を</a:t>
            </a:r>
            <a:r>
              <a:rPr lang="en-US" altLang="ja-JP" kern="0" dirty="0"/>
              <a:t>1</a:t>
            </a:r>
            <a:r>
              <a:rPr lang="ja-JP" altLang="en-US" kern="0" dirty="0"/>
              <a:t>対</a:t>
            </a:r>
            <a:r>
              <a:rPr lang="en-US" altLang="ja-JP" kern="0" dirty="0"/>
              <a:t>N</a:t>
            </a:r>
            <a:r>
              <a:rPr lang="ja-JP" altLang="en-US" kern="0" dirty="0"/>
              <a:t>の関係で管理することを</a:t>
            </a:r>
            <a:endParaRPr lang="en-US" altLang="ja-JP" kern="0" dirty="0"/>
          </a:p>
          <a:p>
            <a:pPr marL="180975" indent="0" defTabSz="914400">
              <a:buNone/>
              <a:tabLst>
                <a:tab pos="6457950" algn="l"/>
              </a:tabLst>
            </a:pPr>
            <a:r>
              <a:rPr lang="ja-JP" altLang="en-US" kern="0" dirty="0"/>
              <a:t>想定としてます。</a:t>
            </a:r>
            <a:endParaRPr lang="en-US" altLang="ja-JP" sz="1400" kern="0" dirty="0"/>
          </a:p>
          <a:p>
            <a:pPr marL="179705" indent="-179705" defTabSz="914400"/>
            <a:r>
              <a:rPr lang="ja-JP" altLang="en-US" kern="0" dirty="0"/>
              <a:t>登録済みの</a:t>
            </a:r>
            <a:r>
              <a:rPr lang="en-US" altLang="ja-JP" kern="0" dirty="0" err="1"/>
              <a:t>sys_id</a:t>
            </a:r>
            <a:r>
              <a:rPr lang="ja-JP" altLang="en-US" kern="0" dirty="0"/>
              <a:t>を別オペレーションで利用したい場合は、</a:t>
            </a:r>
            <a:r>
              <a:rPr lang="en-US" altLang="ja-JP" kern="0" dirty="0" err="1"/>
              <a:t>sys_id</a:t>
            </a:r>
            <a:r>
              <a:rPr lang="ja-JP" altLang="en-US" kern="0" dirty="0"/>
              <a:t>が登録されたレコードのオペレーション名を変更するか、</a:t>
            </a:r>
            <a:r>
              <a:rPr lang="en-US" altLang="ja-JP" kern="0" dirty="0"/>
              <a:t> </a:t>
            </a:r>
            <a:r>
              <a:rPr lang="en-US" altLang="ja-JP" kern="0" dirty="0" err="1"/>
              <a:t>sys_id</a:t>
            </a:r>
            <a:r>
              <a:rPr lang="ja-JP" altLang="en-US" kern="0" dirty="0"/>
              <a:t>が登録されたレコードを削除してから追加してください。</a:t>
            </a:r>
          </a:p>
        </p:txBody>
      </p:sp>
      <p:sp>
        <p:nvSpPr>
          <p:cNvPr id="3" name="角丸四角形 2"/>
          <p:cNvSpPr/>
          <p:nvPr/>
        </p:nvSpPr>
        <p:spPr bwMode="auto">
          <a:xfrm>
            <a:off x="952500" y="2299745"/>
            <a:ext cx="4635500" cy="495300"/>
          </a:xfrm>
          <a:prstGeom prst="roundRect">
            <a:avLst/>
          </a:prstGeom>
          <a:solidFill>
            <a:schemeClr val="accent3">
              <a:lumMod val="25000"/>
              <a:lumOff val="75000"/>
            </a:schemeClr>
          </a:solidFill>
          <a:ln w="25400">
            <a:solidFill>
              <a:schemeClr val="accent3">
                <a:lumMod val="75000"/>
                <a:lumOff val="25000"/>
              </a:schemeClr>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b="1" dirty="0">
                <a:latin typeface="+mn-ea"/>
              </a:rPr>
              <a:t>オペレーション名：</a:t>
            </a:r>
            <a:r>
              <a:rPr lang="ja-JP" altLang="en-US" b="1" dirty="0">
                <a:latin typeface="+mn-ea"/>
              </a:rPr>
              <a:t>サーバー群</a:t>
            </a:r>
            <a:endParaRPr kumimoji="1" lang="ja-JP" altLang="en-US" b="1" dirty="0">
              <a:latin typeface="+mn-ea"/>
            </a:endParaRPr>
          </a:p>
        </p:txBody>
      </p:sp>
      <p:sp>
        <p:nvSpPr>
          <p:cNvPr id="6" name="角丸四角形 5"/>
          <p:cNvSpPr/>
          <p:nvPr/>
        </p:nvSpPr>
        <p:spPr bwMode="auto">
          <a:xfrm>
            <a:off x="6719274" y="2299745"/>
            <a:ext cx="3936025" cy="495300"/>
          </a:xfrm>
          <a:prstGeom prst="roundRect">
            <a:avLst/>
          </a:prstGeom>
          <a:solidFill>
            <a:schemeClr val="accent4">
              <a:lumMod val="20000"/>
              <a:lumOff val="80000"/>
            </a:schemeClr>
          </a:solidFill>
          <a:ln w="25400">
            <a:solidFill>
              <a:schemeClr val="accent4">
                <a:lumMod val="60000"/>
                <a:lumOff val="40000"/>
              </a:schemeClr>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b="1" dirty="0" err="1">
                <a:latin typeface="+mn-ea"/>
              </a:rPr>
              <a:t>s</a:t>
            </a:r>
            <a:r>
              <a:rPr kumimoji="1" lang="en-US" altLang="ja-JP" b="1" dirty="0" err="1">
                <a:latin typeface="+mn-ea"/>
              </a:rPr>
              <a:t>ys_id</a:t>
            </a:r>
            <a:r>
              <a:rPr kumimoji="1" lang="ja-JP" altLang="en-US" b="1" dirty="0">
                <a:latin typeface="+mn-ea"/>
              </a:rPr>
              <a:t>：</a:t>
            </a:r>
            <a:r>
              <a:rPr lang="en-US" altLang="ja-JP" b="1" dirty="0">
                <a:latin typeface="+mn-ea"/>
              </a:rPr>
              <a:t> h4yj2qwp…</a:t>
            </a:r>
            <a:endParaRPr kumimoji="1" lang="ja-JP" altLang="en-US" b="1" dirty="0">
              <a:latin typeface="+mn-ea"/>
            </a:endParaRPr>
          </a:p>
        </p:txBody>
      </p:sp>
      <p:sp>
        <p:nvSpPr>
          <p:cNvPr id="7" name="角丸四角形 6"/>
          <p:cNvSpPr/>
          <p:nvPr/>
        </p:nvSpPr>
        <p:spPr bwMode="auto">
          <a:xfrm>
            <a:off x="6719274" y="2896645"/>
            <a:ext cx="3936025" cy="495300"/>
          </a:xfrm>
          <a:prstGeom prst="roundRect">
            <a:avLst/>
          </a:prstGeom>
          <a:solidFill>
            <a:schemeClr val="accent4">
              <a:lumMod val="20000"/>
              <a:lumOff val="80000"/>
            </a:schemeClr>
          </a:solidFill>
          <a:ln w="25400">
            <a:solidFill>
              <a:schemeClr val="accent4">
                <a:lumMod val="60000"/>
                <a:lumOff val="40000"/>
              </a:schemeClr>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b="1" dirty="0" err="1">
                <a:latin typeface="+mn-ea"/>
              </a:rPr>
              <a:t>sys_id</a:t>
            </a:r>
            <a:r>
              <a:rPr kumimoji="1" lang="ja-JP" altLang="en-US" b="1" dirty="0">
                <a:latin typeface="+mn-ea"/>
              </a:rPr>
              <a:t>：</a:t>
            </a:r>
            <a:r>
              <a:rPr lang="en-US" altLang="ja-JP" b="1" dirty="0">
                <a:latin typeface="+mn-ea"/>
              </a:rPr>
              <a:t> k94v2gjc…</a:t>
            </a:r>
            <a:endParaRPr kumimoji="1" lang="ja-JP" altLang="en-US" b="1" dirty="0">
              <a:latin typeface="+mn-ea"/>
            </a:endParaRPr>
          </a:p>
        </p:txBody>
      </p:sp>
      <p:sp>
        <p:nvSpPr>
          <p:cNvPr id="10" name="角丸四角形 9"/>
          <p:cNvSpPr/>
          <p:nvPr/>
        </p:nvSpPr>
        <p:spPr bwMode="auto">
          <a:xfrm>
            <a:off x="954452" y="4174627"/>
            <a:ext cx="4635500" cy="495300"/>
          </a:xfrm>
          <a:prstGeom prst="roundRect">
            <a:avLst/>
          </a:prstGeom>
          <a:solidFill>
            <a:schemeClr val="accent3">
              <a:lumMod val="25000"/>
              <a:lumOff val="75000"/>
            </a:schemeClr>
          </a:solidFill>
          <a:ln w="25400">
            <a:solidFill>
              <a:schemeClr val="accent3">
                <a:lumMod val="75000"/>
                <a:lumOff val="25000"/>
              </a:schemeClr>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b="1" dirty="0">
                <a:latin typeface="+mn-ea"/>
              </a:rPr>
              <a:t>オペレーション名：</a:t>
            </a:r>
            <a:r>
              <a:rPr kumimoji="1" lang="en-US" altLang="ja-JP" b="1" dirty="0">
                <a:latin typeface="+mn-ea"/>
              </a:rPr>
              <a:t>Linux</a:t>
            </a:r>
            <a:r>
              <a:rPr kumimoji="1" lang="ja-JP" altLang="en-US" b="1" dirty="0">
                <a:latin typeface="+mn-ea"/>
              </a:rPr>
              <a:t>サーバ群</a:t>
            </a:r>
          </a:p>
        </p:txBody>
      </p:sp>
      <p:sp>
        <p:nvSpPr>
          <p:cNvPr id="11" name="角丸四角形 10"/>
          <p:cNvSpPr/>
          <p:nvPr/>
        </p:nvSpPr>
        <p:spPr bwMode="auto">
          <a:xfrm>
            <a:off x="6721226" y="4174627"/>
            <a:ext cx="3936025" cy="495300"/>
          </a:xfrm>
          <a:prstGeom prst="roundRect">
            <a:avLst/>
          </a:prstGeom>
          <a:solidFill>
            <a:schemeClr val="accent4">
              <a:lumMod val="20000"/>
              <a:lumOff val="80000"/>
            </a:schemeClr>
          </a:solidFill>
          <a:ln w="25400">
            <a:solidFill>
              <a:schemeClr val="accent4">
                <a:lumMod val="60000"/>
                <a:lumOff val="40000"/>
              </a:schemeClr>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b="1" dirty="0" err="1">
                <a:latin typeface="+mn-ea"/>
              </a:rPr>
              <a:t>sys_id</a:t>
            </a:r>
            <a:r>
              <a:rPr lang="ja-JP" altLang="en-US" b="1" dirty="0">
                <a:latin typeface="+mn-ea"/>
              </a:rPr>
              <a:t> ：</a:t>
            </a:r>
            <a:r>
              <a:rPr lang="en-US" altLang="ja-JP" b="1" dirty="0">
                <a:latin typeface="+mn-ea"/>
              </a:rPr>
              <a:t> x8yz7d5b…</a:t>
            </a:r>
            <a:endParaRPr kumimoji="1" lang="ja-JP" altLang="en-US" b="1" dirty="0">
              <a:latin typeface="+mn-ea"/>
            </a:endParaRPr>
          </a:p>
        </p:txBody>
      </p:sp>
      <p:cxnSp>
        <p:nvCxnSpPr>
          <p:cNvPr id="13" name="直線コネクタ 12"/>
          <p:cNvCxnSpPr/>
          <p:nvPr/>
        </p:nvCxnSpPr>
        <p:spPr bwMode="auto">
          <a:xfrm>
            <a:off x="5588000" y="2547395"/>
            <a:ext cx="1131274" cy="0"/>
          </a:xfrm>
          <a:prstGeom prst="line">
            <a:avLst/>
          </a:prstGeom>
          <a:solidFill>
            <a:schemeClr val="bg1"/>
          </a:solidFill>
          <a:ln w="317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7" name="直線コネクタ 16"/>
          <p:cNvCxnSpPr/>
          <p:nvPr/>
        </p:nvCxnSpPr>
        <p:spPr bwMode="auto">
          <a:xfrm>
            <a:off x="5589952" y="4422277"/>
            <a:ext cx="1131274" cy="0"/>
          </a:xfrm>
          <a:prstGeom prst="line">
            <a:avLst/>
          </a:prstGeom>
          <a:solidFill>
            <a:schemeClr val="bg1"/>
          </a:solidFill>
          <a:ln w="317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22" name="カギ線コネクタ 21"/>
          <p:cNvCxnSpPr/>
          <p:nvPr/>
        </p:nvCxnSpPr>
        <p:spPr bwMode="auto">
          <a:xfrm>
            <a:off x="5588000" y="2547395"/>
            <a:ext cx="1131274" cy="596900"/>
          </a:xfrm>
          <a:prstGeom prst="bentConnector3">
            <a:avLst/>
          </a:prstGeom>
          <a:solidFill>
            <a:schemeClr val="bg1"/>
          </a:solidFill>
          <a:ln w="317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3" name="角丸四角形 22"/>
          <p:cNvSpPr/>
          <p:nvPr/>
        </p:nvSpPr>
        <p:spPr bwMode="auto">
          <a:xfrm>
            <a:off x="6719274" y="3490707"/>
            <a:ext cx="3936025" cy="495300"/>
          </a:xfrm>
          <a:prstGeom prst="roundRect">
            <a:avLst/>
          </a:prstGeom>
          <a:solidFill>
            <a:schemeClr val="bg1">
              <a:lumMod val="85000"/>
            </a:schemeClr>
          </a:solidFill>
          <a:ln w="25400">
            <a:solidFill>
              <a:schemeClr val="bg1">
                <a:lumMod val="75000"/>
              </a:schemeClr>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b="1" dirty="0">
                <a:latin typeface="+mn-ea"/>
              </a:rPr>
              <a:t>・・・</a:t>
            </a:r>
          </a:p>
        </p:txBody>
      </p:sp>
      <p:cxnSp>
        <p:nvCxnSpPr>
          <p:cNvPr id="24" name="カギ線コネクタ 23"/>
          <p:cNvCxnSpPr>
            <a:cxnSpLocks/>
            <a:stCxn id="3" idx="3"/>
            <a:endCxn id="23" idx="1"/>
          </p:cNvCxnSpPr>
          <p:nvPr/>
        </p:nvCxnSpPr>
        <p:spPr bwMode="auto">
          <a:xfrm>
            <a:off x="5588000" y="2547395"/>
            <a:ext cx="1131274" cy="1190962"/>
          </a:xfrm>
          <a:prstGeom prst="bentConnector3">
            <a:avLst>
              <a:gd name="adj1" fmla="val 50000"/>
            </a:avLst>
          </a:prstGeom>
          <a:solidFill>
            <a:schemeClr val="bg1"/>
          </a:solidFill>
          <a:ln w="317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32" name="角丸四角形 31"/>
          <p:cNvSpPr/>
          <p:nvPr/>
        </p:nvSpPr>
        <p:spPr bwMode="auto">
          <a:xfrm>
            <a:off x="6721226" y="4763635"/>
            <a:ext cx="3936025" cy="495300"/>
          </a:xfrm>
          <a:prstGeom prst="roundRect">
            <a:avLst/>
          </a:prstGeom>
          <a:solidFill>
            <a:schemeClr val="accent4">
              <a:lumMod val="20000"/>
              <a:lumOff val="80000"/>
            </a:schemeClr>
          </a:solidFill>
          <a:ln w="25400">
            <a:solidFill>
              <a:schemeClr val="accent4">
                <a:lumMod val="60000"/>
                <a:lumOff val="40000"/>
              </a:schemeClr>
            </a:solidFill>
            <a:prstDash val="dash"/>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b="1" dirty="0" err="1">
                <a:latin typeface="+mn-ea"/>
              </a:rPr>
              <a:t>sys_id</a:t>
            </a:r>
            <a:r>
              <a:rPr lang="en-US" altLang="ja-JP" b="1" dirty="0">
                <a:latin typeface="+mn-ea"/>
              </a:rPr>
              <a:t> </a:t>
            </a:r>
            <a:r>
              <a:rPr kumimoji="1" lang="ja-JP" altLang="en-US" b="1" dirty="0">
                <a:latin typeface="+mn-ea"/>
              </a:rPr>
              <a:t>：</a:t>
            </a:r>
            <a:r>
              <a:rPr lang="en-US" altLang="ja-JP" b="1" dirty="0">
                <a:latin typeface="+mn-ea"/>
              </a:rPr>
              <a:t> h4yj2qwp…</a:t>
            </a:r>
            <a:endParaRPr kumimoji="1" lang="ja-JP" altLang="en-US" b="1" dirty="0">
              <a:latin typeface="+mn-ea"/>
            </a:endParaRPr>
          </a:p>
        </p:txBody>
      </p:sp>
      <p:cxnSp>
        <p:nvCxnSpPr>
          <p:cNvPr id="33" name="カギ線コネクタ 32"/>
          <p:cNvCxnSpPr>
            <a:cxnSpLocks/>
            <a:stCxn id="10" idx="3"/>
            <a:endCxn id="32" idx="1"/>
          </p:cNvCxnSpPr>
          <p:nvPr/>
        </p:nvCxnSpPr>
        <p:spPr bwMode="auto">
          <a:xfrm>
            <a:off x="5589952" y="4422277"/>
            <a:ext cx="1131274" cy="589008"/>
          </a:xfrm>
          <a:prstGeom prst="bentConnector3">
            <a:avLst/>
          </a:prstGeom>
          <a:solidFill>
            <a:schemeClr val="bg1"/>
          </a:solidFill>
          <a:ln w="317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0" name="乗算 19"/>
          <p:cNvSpPr/>
          <p:nvPr/>
        </p:nvSpPr>
        <p:spPr bwMode="auto">
          <a:xfrm>
            <a:off x="5685689" y="4498899"/>
            <a:ext cx="939800" cy="991088"/>
          </a:xfrm>
          <a:prstGeom prst="mathMultiply">
            <a:avLst/>
          </a:prstGeom>
          <a:solidFill>
            <a:srgbClr val="FF0000"/>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37" name="角丸四角形吹き出し 36"/>
          <p:cNvSpPr/>
          <p:nvPr/>
        </p:nvSpPr>
        <p:spPr bwMode="auto">
          <a:xfrm>
            <a:off x="952500" y="4880143"/>
            <a:ext cx="4649174" cy="589008"/>
          </a:xfrm>
          <a:prstGeom prst="wedgeRoundRectCallout">
            <a:avLst>
              <a:gd name="adj1" fmla="val 56994"/>
              <a:gd name="adj2" fmla="val -32373"/>
              <a:gd name="adj3" fmla="val 16667"/>
            </a:avLst>
          </a:prstGeom>
          <a:solidFill>
            <a:schemeClr val="accent6">
              <a:lumMod val="10000"/>
              <a:lumOff val="90000"/>
            </a:schemeClr>
          </a:solidFill>
          <a:ln w="25400">
            <a:solidFill>
              <a:schemeClr val="accent6">
                <a:lumMod val="50000"/>
                <a:lumOff val="50000"/>
              </a:schemeClr>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b="1" dirty="0">
                <a:latin typeface="+mn-ea"/>
              </a:rPr>
              <a:t>別オペレーション名と紐づいているので</a:t>
            </a:r>
            <a:r>
              <a:rPr kumimoji="1" lang="en-US" altLang="ja-JP" b="1" dirty="0">
                <a:latin typeface="+mn-ea"/>
              </a:rPr>
              <a:t>NG</a:t>
            </a:r>
            <a:endParaRPr kumimoji="1" lang="ja-JP" altLang="en-US" b="1" dirty="0">
              <a:latin typeface="+mn-ea"/>
            </a:endParaRPr>
          </a:p>
        </p:txBody>
      </p:sp>
      <p:grpSp>
        <p:nvGrpSpPr>
          <p:cNvPr id="38" name="グループ化 37"/>
          <p:cNvGrpSpPr/>
          <p:nvPr/>
        </p:nvGrpSpPr>
        <p:grpSpPr>
          <a:xfrm>
            <a:off x="783489" y="5845423"/>
            <a:ext cx="1114306" cy="380132"/>
            <a:chOff x="419520" y="4643499"/>
            <a:chExt cx="1282134" cy="437384"/>
          </a:xfrm>
          <a:effectLst>
            <a:outerShdw blurRad="25400" dist="25400" dir="5400000" algn="t" rotWithShape="0">
              <a:prstClr val="black">
                <a:alpha val="53000"/>
              </a:prstClr>
            </a:outerShdw>
          </a:effectLst>
        </p:grpSpPr>
        <p:sp>
          <p:nvSpPr>
            <p:cNvPr id="39" name="フリーフォーム 38"/>
            <p:cNvSpPr/>
            <p:nvPr/>
          </p:nvSpPr>
          <p:spPr bwMode="auto">
            <a:xfrm>
              <a:off x="419520" y="4643499"/>
              <a:ext cx="1282134" cy="437384"/>
            </a:xfrm>
            <a:custGeom>
              <a:avLst/>
              <a:gdLst>
                <a:gd name="connsiteX0" fmla="*/ 218692 w 1282134"/>
                <a:gd name="connsiteY0" fmla="*/ 0 h 437384"/>
                <a:gd name="connsiteX1" fmla="*/ 756435 w 1282134"/>
                <a:gd name="connsiteY1" fmla="*/ 0 h 437384"/>
                <a:gd name="connsiteX2" fmla="*/ 957941 w 1282134"/>
                <a:gd name="connsiteY2" fmla="*/ 133568 h 437384"/>
                <a:gd name="connsiteX3" fmla="*/ 962491 w 1282134"/>
                <a:gd name="connsiteY3" fmla="*/ 156105 h 437384"/>
                <a:gd name="connsiteX4" fmla="*/ 1040020 w 1282134"/>
                <a:gd name="connsiteY4" fmla="*/ 156105 h 437384"/>
                <a:gd name="connsiteX5" fmla="*/ 998593 w 1282134"/>
                <a:gd name="connsiteY5" fmla="*/ 120102 h 437384"/>
                <a:gd name="connsiteX6" fmla="*/ 991631 w 1282134"/>
                <a:gd name="connsiteY6" fmla="*/ 35586 h 437384"/>
                <a:gd name="connsiteX7" fmla="*/ 1031204 w 1282134"/>
                <a:gd name="connsiteY7" fmla="*/ 14495 h 437384"/>
                <a:gd name="connsiteX8" fmla="*/ 1073661 w 1282134"/>
                <a:gd name="connsiteY8" fmla="*/ 28413 h 437384"/>
                <a:gd name="connsiteX9" fmla="*/ 1277634 w 1282134"/>
                <a:gd name="connsiteY9" fmla="*/ 205683 h 437384"/>
                <a:gd name="connsiteX10" fmla="*/ 1282132 w 1282134"/>
                <a:gd name="connsiteY10" fmla="*/ 216068 h 437384"/>
                <a:gd name="connsiteX11" fmla="*/ 1277634 w 1282134"/>
                <a:gd name="connsiteY11" fmla="*/ 225185 h 437384"/>
                <a:gd name="connsiteX12" fmla="*/ 1073661 w 1282134"/>
                <a:gd name="connsiteY12" fmla="*/ 402456 h 437384"/>
                <a:gd name="connsiteX13" fmla="*/ 991631 w 1282134"/>
                <a:gd name="connsiteY13" fmla="*/ 395283 h 437384"/>
                <a:gd name="connsiteX14" fmla="*/ 998593 w 1282134"/>
                <a:gd name="connsiteY14" fmla="*/ 310767 h 437384"/>
                <a:gd name="connsiteX15" fmla="*/ 1038531 w 1282134"/>
                <a:gd name="connsiteY15" fmla="*/ 276058 h 437384"/>
                <a:gd name="connsiteX16" fmla="*/ 963545 w 1282134"/>
                <a:gd name="connsiteY16" fmla="*/ 276058 h 437384"/>
                <a:gd name="connsiteX17" fmla="*/ 957941 w 1282134"/>
                <a:gd name="connsiteY17" fmla="*/ 303817 h 437384"/>
                <a:gd name="connsiteX18" fmla="*/ 756435 w 1282134"/>
                <a:gd name="connsiteY18" fmla="*/ 437384 h 437384"/>
                <a:gd name="connsiteX19" fmla="*/ 218692 w 1282134"/>
                <a:gd name="connsiteY19" fmla="*/ 437384 h 437384"/>
                <a:gd name="connsiteX20" fmla="*/ 0 w 1282134"/>
                <a:gd name="connsiteY20" fmla="*/ 218692 h 437384"/>
                <a:gd name="connsiteX21" fmla="*/ 218692 w 1282134"/>
                <a:gd name="connsiteY21" fmla="*/ 0 h 4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2134" h="437384">
                  <a:moveTo>
                    <a:pt x="218692" y="0"/>
                  </a:moveTo>
                  <a:lnTo>
                    <a:pt x="756435" y="0"/>
                  </a:lnTo>
                  <a:cubicBezTo>
                    <a:pt x="847020" y="0"/>
                    <a:pt x="924742" y="55076"/>
                    <a:pt x="957941" y="133568"/>
                  </a:cubicBezTo>
                  <a:lnTo>
                    <a:pt x="962491" y="156105"/>
                  </a:lnTo>
                  <a:lnTo>
                    <a:pt x="1040020" y="156105"/>
                  </a:lnTo>
                  <a:lnTo>
                    <a:pt x="998593" y="120102"/>
                  </a:lnTo>
                  <a:cubicBezTo>
                    <a:pt x="974018" y="98743"/>
                    <a:pt x="970902" y="60905"/>
                    <a:pt x="991631" y="35586"/>
                  </a:cubicBezTo>
                  <a:cubicBezTo>
                    <a:pt x="1001996" y="22926"/>
                    <a:pt x="1016360" y="15793"/>
                    <a:pt x="1031204" y="14495"/>
                  </a:cubicBezTo>
                  <a:cubicBezTo>
                    <a:pt x="1046049" y="13197"/>
                    <a:pt x="1061374" y="17734"/>
                    <a:pt x="1073661" y="28413"/>
                  </a:cubicBezTo>
                  <a:lnTo>
                    <a:pt x="1277634" y="205683"/>
                  </a:lnTo>
                  <a:cubicBezTo>
                    <a:pt x="1277506" y="206145"/>
                    <a:pt x="1282260" y="210577"/>
                    <a:pt x="1282132" y="216068"/>
                  </a:cubicBezTo>
                  <a:cubicBezTo>
                    <a:pt x="1282004" y="221559"/>
                    <a:pt x="1277506" y="225234"/>
                    <a:pt x="1277634" y="225185"/>
                  </a:cubicBezTo>
                  <a:lnTo>
                    <a:pt x="1073661" y="402456"/>
                  </a:lnTo>
                  <a:cubicBezTo>
                    <a:pt x="1049087" y="423814"/>
                    <a:pt x="1012360" y="420602"/>
                    <a:pt x="991631" y="395283"/>
                  </a:cubicBezTo>
                  <a:cubicBezTo>
                    <a:pt x="970902" y="369964"/>
                    <a:pt x="974018" y="332126"/>
                    <a:pt x="998593" y="310767"/>
                  </a:cubicBezTo>
                  <a:lnTo>
                    <a:pt x="1038531" y="276058"/>
                  </a:lnTo>
                  <a:lnTo>
                    <a:pt x="963545" y="276058"/>
                  </a:lnTo>
                  <a:lnTo>
                    <a:pt x="957941" y="303817"/>
                  </a:lnTo>
                  <a:cubicBezTo>
                    <a:pt x="924742" y="382309"/>
                    <a:pt x="847020" y="437384"/>
                    <a:pt x="756435" y="437384"/>
                  </a:cubicBezTo>
                  <a:lnTo>
                    <a:pt x="218692" y="437384"/>
                  </a:lnTo>
                  <a:cubicBezTo>
                    <a:pt x="97912" y="437384"/>
                    <a:pt x="0" y="339472"/>
                    <a:pt x="0" y="218692"/>
                  </a:cubicBezTo>
                  <a:cubicBezTo>
                    <a:pt x="0" y="97912"/>
                    <a:pt x="97912" y="0"/>
                    <a:pt x="218692" y="0"/>
                  </a:cubicBezTo>
                  <a:close/>
                </a:path>
              </a:pathLst>
            </a:custGeom>
            <a:solidFill>
              <a:schemeClr val="accent1">
                <a:lumMod val="60000"/>
                <a:lumOff val="40000"/>
              </a:schemeClr>
            </a:solidFill>
            <a:ln>
              <a:noFill/>
            </a:ln>
            <a:effectLst/>
            <a:scene3d>
              <a:camera prst="orthographicFront"/>
              <a:lightRig rig="threePt" dir="t"/>
            </a:scene3d>
            <a:sp3d>
              <a:bevelT w="38100" h="317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40" name="テキスト ボックス 39"/>
            <p:cNvSpPr txBox="1"/>
            <p:nvPr/>
          </p:nvSpPr>
          <p:spPr>
            <a:xfrm>
              <a:off x="514693" y="4758763"/>
              <a:ext cx="790175" cy="200343"/>
            </a:xfrm>
            <a:custGeom>
              <a:avLst/>
              <a:gdLst/>
              <a:ahLst/>
              <a:cxnLst/>
              <a:rect l="l" t="t" r="r" b="b"/>
              <a:pathLst>
                <a:path w="790175" h="200343">
                  <a:moveTo>
                    <a:pt x="38171" y="34199"/>
                  </a:moveTo>
                  <a:cubicBezTo>
                    <a:pt x="38171" y="56232"/>
                    <a:pt x="38171" y="78266"/>
                    <a:pt x="38171" y="100299"/>
                  </a:cubicBezTo>
                  <a:cubicBezTo>
                    <a:pt x="41584" y="100299"/>
                    <a:pt x="44998" y="100299"/>
                    <a:pt x="48411" y="100299"/>
                  </a:cubicBezTo>
                  <a:cubicBezTo>
                    <a:pt x="67652" y="100299"/>
                    <a:pt x="80395" y="97386"/>
                    <a:pt x="86640" y="91558"/>
                  </a:cubicBezTo>
                  <a:cubicBezTo>
                    <a:pt x="92885" y="85731"/>
                    <a:pt x="96008" y="76777"/>
                    <a:pt x="96008" y="64697"/>
                  </a:cubicBezTo>
                  <a:cubicBezTo>
                    <a:pt x="96008" y="54744"/>
                    <a:pt x="93002" y="47172"/>
                    <a:pt x="86989" y="41983"/>
                  </a:cubicBezTo>
                  <a:cubicBezTo>
                    <a:pt x="80976" y="36794"/>
                    <a:pt x="69087" y="34199"/>
                    <a:pt x="51321" y="34199"/>
                  </a:cubicBezTo>
                  <a:cubicBezTo>
                    <a:pt x="46937" y="34199"/>
                    <a:pt x="42554" y="34199"/>
                    <a:pt x="38171" y="34199"/>
                  </a:cubicBezTo>
                  <a:close/>
                  <a:moveTo>
                    <a:pt x="233600" y="30371"/>
                  </a:moveTo>
                  <a:cubicBezTo>
                    <a:pt x="219713" y="30371"/>
                    <a:pt x="208657" y="36453"/>
                    <a:pt x="200434" y="48619"/>
                  </a:cubicBezTo>
                  <a:cubicBezTo>
                    <a:pt x="192210" y="60784"/>
                    <a:pt x="188098" y="78011"/>
                    <a:pt x="188098" y="100299"/>
                  </a:cubicBezTo>
                  <a:cubicBezTo>
                    <a:pt x="188098" y="122503"/>
                    <a:pt x="192210" y="139666"/>
                    <a:pt x="200434" y="151789"/>
                  </a:cubicBezTo>
                  <a:cubicBezTo>
                    <a:pt x="208657" y="163911"/>
                    <a:pt x="219713" y="169973"/>
                    <a:pt x="233600" y="169973"/>
                  </a:cubicBezTo>
                  <a:cubicBezTo>
                    <a:pt x="247410" y="169973"/>
                    <a:pt x="258426" y="163869"/>
                    <a:pt x="266650" y="151661"/>
                  </a:cubicBezTo>
                  <a:cubicBezTo>
                    <a:pt x="274874" y="139453"/>
                    <a:pt x="278986" y="122290"/>
                    <a:pt x="278986" y="100172"/>
                  </a:cubicBezTo>
                  <a:cubicBezTo>
                    <a:pt x="278986" y="77968"/>
                    <a:pt x="274893" y="60784"/>
                    <a:pt x="266708" y="48619"/>
                  </a:cubicBezTo>
                  <a:cubicBezTo>
                    <a:pt x="258523" y="36453"/>
                    <a:pt x="247487" y="30371"/>
                    <a:pt x="233600" y="30371"/>
                  </a:cubicBezTo>
                  <a:close/>
                  <a:moveTo>
                    <a:pt x="636562" y="3956"/>
                  </a:moveTo>
                  <a:cubicBezTo>
                    <a:pt x="687767" y="3956"/>
                    <a:pt x="738971" y="3956"/>
                    <a:pt x="790175" y="3956"/>
                  </a:cubicBezTo>
                  <a:cubicBezTo>
                    <a:pt x="790175" y="14590"/>
                    <a:pt x="790175" y="25224"/>
                    <a:pt x="790175" y="35858"/>
                  </a:cubicBezTo>
                  <a:cubicBezTo>
                    <a:pt x="770974" y="35858"/>
                    <a:pt x="751772" y="35858"/>
                    <a:pt x="732570" y="35858"/>
                  </a:cubicBezTo>
                  <a:cubicBezTo>
                    <a:pt x="732570" y="89325"/>
                    <a:pt x="732570" y="142792"/>
                    <a:pt x="732570" y="196260"/>
                  </a:cubicBezTo>
                  <a:cubicBezTo>
                    <a:pt x="719769" y="196260"/>
                    <a:pt x="706968" y="196260"/>
                    <a:pt x="694167" y="196260"/>
                  </a:cubicBezTo>
                  <a:cubicBezTo>
                    <a:pt x="694167" y="142792"/>
                    <a:pt x="694167" y="89325"/>
                    <a:pt x="694167" y="35858"/>
                  </a:cubicBezTo>
                  <a:cubicBezTo>
                    <a:pt x="674966" y="35858"/>
                    <a:pt x="655764" y="35858"/>
                    <a:pt x="636562" y="35858"/>
                  </a:cubicBezTo>
                  <a:cubicBezTo>
                    <a:pt x="636562" y="25224"/>
                    <a:pt x="636562" y="14590"/>
                    <a:pt x="636562" y="3956"/>
                  </a:cubicBezTo>
                  <a:close/>
                  <a:moveTo>
                    <a:pt x="466735" y="3956"/>
                  </a:moveTo>
                  <a:cubicBezTo>
                    <a:pt x="482251" y="3956"/>
                    <a:pt x="497768" y="3956"/>
                    <a:pt x="513284" y="3956"/>
                  </a:cubicBezTo>
                  <a:cubicBezTo>
                    <a:pt x="536326" y="45386"/>
                    <a:pt x="559368" y="86816"/>
                    <a:pt x="582410" y="128245"/>
                  </a:cubicBezTo>
                  <a:cubicBezTo>
                    <a:pt x="582410" y="86816"/>
                    <a:pt x="582410" y="45386"/>
                    <a:pt x="582410" y="3956"/>
                  </a:cubicBezTo>
                  <a:cubicBezTo>
                    <a:pt x="594280" y="3956"/>
                    <a:pt x="606150" y="3956"/>
                    <a:pt x="618020" y="3956"/>
                  </a:cubicBezTo>
                  <a:cubicBezTo>
                    <a:pt x="618020" y="68057"/>
                    <a:pt x="618020" y="132159"/>
                    <a:pt x="618020" y="196260"/>
                  </a:cubicBezTo>
                  <a:cubicBezTo>
                    <a:pt x="605685" y="196260"/>
                    <a:pt x="593349" y="196260"/>
                    <a:pt x="581013" y="196260"/>
                  </a:cubicBezTo>
                  <a:cubicBezTo>
                    <a:pt x="554791" y="149258"/>
                    <a:pt x="528568" y="102256"/>
                    <a:pt x="502345" y="55254"/>
                  </a:cubicBezTo>
                  <a:cubicBezTo>
                    <a:pt x="502345" y="102256"/>
                    <a:pt x="502345" y="149258"/>
                    <a:pt x="502345" y="196260"/>
                  </a:cubicBezTo>
                  <a:cubicBezTo>
                    <a:pt x="490475" y="196260"/>
                    <a:pt x="478605" y="196260"/>
                    <a:pt x="466735" y="196260"/>
                  </a:cubicBezTo>
                  <a:cubicBezTo>
                    <a:pt x="466735" y="132159"/>
                    <a:pt x="466735" y="68057"/>
                    <a:pt x="466735" y="3956"/>
                  </a:cubicBezTo>
                  <a:close/>
                  <a:moveTo>
                    <a:pt x="339539" y="3956"/>
                  </a:moveTo>
                  <a:cubicBezTo>
                    <a:pt x="371425" y="3956"/>
                    <a:pt x="403311" y="3956"/>
                    <a:pt x="435198" y="3956"/>
                  </a:cubicBezTo>
                  <a:cubicBezTo>
                    <a:pt x="435198" y="13527"/>
                    <a:pt x="435198" y="23097"/>
                    <a:pt x="435198" y="32668"/>
                  </a:cubicBezTo>
                  <a:cubicBezTo>
                    <a:pt x="425655" y="32668"/>
                    <a:pt x="416112" y="32668"/>
                    <a:pt x="406570" y="32668"/>
                  </a:cubicBezTo>
                  <a:cubicBezTo>
                    <a:pt x="406570" y="77628"/>
                    <a:pt x="406570" y="122588"/>
                    <a:pt x="406570" y="167548"/>
                  </a:cubicBezTo>
                  <a:cubicBezTo>
                    <a:pt x="416112" y="167548"/>
                    <a:pt x="425655" y="167548"/>
                    <a:pt x="435198" y="167548"/>
                  </a:cubicBezTo>
                  <a:cubicBezTo>
                    <a:pt x="435198" y="177119"/>
                    <a:pt x="435198" y="186689"/>
                    <a:pt x="435198" y="196260"/>
                  </a:cubicBezTo>
                  <a:cubicBezTo>
                    <a:pt x="403311" y="196260"/>
                    <a:pt x="371425" y="196260"/>
                    <a:pt x="339539" y="196260"/>
                  </a:cubicBezTo>
                  <a:cubicBezTo>
                    <a:pt x="339539" y="186689"/>
                    <a:pt x="339539" y="177119"/>
                    <a:pt x="339539" y="167548"/>
                  </a:cubicBezTo>
                  <a:cubicBezTo>
                    <a:pt x="349081" y="167548"/>
                    <a:pt x="358624" y="167548"/>
                    <a:pt x="368166" y="167548"/>
                  </a:cubicBezTo>
                  <a:cubicBezTo>
                    <a:pt x="368166" y="122588"/>
                    <a:pt x="368166" y="77628"/>
                    <a:pt x="368166" y="32668"/>
                  </a:cubicBezTo>
                  <a:cubicBezTo>
                    <a:pt x="358624" y="32668"/>
                    <a:pt x="349081" y="32668"/>
                    <a:pt x="339539" y="32668"/>
                  </a:cubicBezTo>
                  <a:cubicBezTo>
                    <a:pt x="339539" y="23097"/>
                    <a:pt x="339539" y="13527"/>
                    <a:pt x="339539" y="3956"/>
                  </a:cubicBezTo>
                  <a:close/>
                  <a:moveTo>
                    <a:pt x="0" y="3956"/>
                  </a:moveTo>
                  <a:cubicBezTo>
                    <a:pt x="22111" y="3956"/>
                    <a:pt x="44222" y="3956"/>
                    <a:pt x="66333" y="3956"/>
                  </a:cubicBezTo>
                  <a:cubicBezTo>
                    <a:pt x="89064" y="3956"/>
                    <a:pt x="106326" y="9039"/>
                    <a:pt x="118119" y="19205"/>
                  </a:cubicBezTo>
                  <a:cubicBezTo>
                    <a:pt x="129911" y="29371"/>
                    <a:pt x="135808" y="44237"/>
                    <a:pt x="135808" y="63804"/>
                  </a:cubicBezTo>
                  <a:cubicBezTo>
                    <a:pt x="135808" y="84221"/>
                    <a:pt x="129291" y="100491"/>
                    <a:pt x="116257" y="112613"/>
                  </a:cubicBezTo>
                  <a:cubicBezTo>
                    <a:pt x="103223" y="124736"/>
                    <a:pt x="86233" y="130797"/>
                    <a:pt x="65285" y="130797"/>
                  </a:cubicBezTo>
                  <a:cubicBezTo>
                    <a:pt x="56325" y="130797"/>
                    <a:pt x="47364" y="130797"/>
                    <a:pt x="38403" y="130797"/>
                  </a:cubicBezTo>
                  <a:cubicBezTo>
                    <a:pt x="38403" y="152618"/>
                    <a:pt x="38403" y="174439"/>
                    <a:pt x="38403" y="196260"/>
                  </a:cubicBezTo>
                  <a:cubicBezTo>
                    <a:pt x="25602" y="196260"/>
                    <a:pt x="12801" y="196260"/>
                    <a:pt x="0" y="196260"/>
                  </a:cubicBezTo>
                  <a:cubicBezTo>
                    <a:pt x="0" y="132159"/>
                    <a:pt x="0" y="68057"/>
                    <a:pt x="0" y="3956"/>
                  </a:cubicBezTo>
                  <a:close/>
                  <a:moveTo>
                    <a:pt x="233484" y="0"/>
                  </a:moveTo>
                  <a:cubicBezTo>
                    <a:pt x="260250" y="0"/>
                    <a:pt x="281255" y="8933"/>
                    <a:pt x="296500" y="26798"/>
                  </a:cubicBezTo>
                  <a:cubicBezTo>
                    <a:pt x="311745" y="44663"/>
                    <a:pt x="319367" y="69163"/>
                    <a:pt x="319367" y="100299"/>
                  </a:cubicBezTo>
                  <a:cubicBezTo>
                    <a:pt x="319367" y="131180"/>
                    <a:pt x="311784" y="155574"/>
                    <a:pt x="296616" y="173482"/>
                  </a:cubicBezTo>
                  <a:cubicBezTo>
                    <a:pt x="281449" y="191389"/>
                    <a:pt x="260405" y="200343"/>
                    <a:pt x="233484" y="200343"/>
                  </a:cubicBezTo>
                  <a:cubicBezTo>
                    <a:pt x="206796" y="200343"/>
                    <a:pt x="185829" y="191432"/>
                    <a:pt x="170584" y="173610"/>
                  </a:cubicBezTo>
                  <a:cubicBezTo>
                    <a:pt x="155339" y="155787"/>
                    <a:pt x="147717" y="131350"/>
                    <a:pt x="147717" y="100299"/>
                  </a:cubicBezTo>
                  <a:cubicBezTo>
                    <a:pt x="147717" y="69078"/>
                    <a:pt x="155300" y="44556"/>
                    <a:pt x="170468" y="26734"/>
                  </a:cubicBezTo>
                  <a:cubicBezTo>
                    <a:pt x="185635" y="8911"/>
                    <a:pt x="206640" y="0"/>
                    <a:pt x="2334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lumMod val="90000"/>
                      <a:lumOff val="10000"/>
                      <a:alpha val="84000"/>
                    </a:schemeClr>
                  </a:glow>
                </a:effectLst>
              </a:endParaRPr>
            </a:p>
          </p:txBody>
        </p:sp>
      </p:grpSp>
      <p:sp>
        <p:nvSpPr>
          <p:cNvPr id="41" name="テキスト ボックス 40"/>
          <p:cNvSpPr txBox="1"/>
          <p:nvPr/>
        </p:nvSpPr>
        <p:spPr>
          <a:xfrm>
            <a:off x="1935285" y="5587368"/>
            <a:ext cx="10016066" cy="919211"/>
          </a:xfrm>
          <a:prstGeom prst="roundRect">
            <a:avLst/>
          </a:prstGeom>
          <a:solidFill>
            <a:schemeClr val="accent1">
              <a:lumMod val="20000"/>
              <a:lumOff val="80000"/>
            </a:schemeClr>
          </a:solidFill>
          <a:ln w="25400">
            <a:solidFill>
              <a:schemeClr val="accent1">
                <a:lumMod val="40000"/>
                <a:lumOff val="60000"/>
              </a:schemeClr>
            </a:solidFill>
          </a:ln>
        </p:spPr>
        <p:txBody>
          <a:bodyPr wrap="square" rtlCol="0">
            <a:noAutofit/>
          </a:bodyPr>
          <a:lstStyle/>
          <a:p>
            <a:r>
              <a:rPr lang="ja-JP" altLang="en-US" dirty="0"/>
              <a:t>連携対象のメニューに登録する「オペレーション名」はあくまでも管理用であり、連携時には利用しておりません。</a:t>
            </a:r>
            <a:endParaRPr lang="en-US" altLang="ja-JP" dirty="0"/>
          </a:p>
          <a:p>
            <a:r>
              <a:rPr lang="ja-JP" altLang="en-US" kern="0" dirty="0"/>
              <a:t>また、「</a:t>
            </a:r>
            <a:r>
              <a:rPr lang="en-US" altLang="ja-JP" kern="0" dirty="0" err="1"/>
              <a:t>sys_id</a:t>
            </a:r>
            <a:r>
              <a:rPr lang="ja-JP" altLang="en-US" kern="0" dirty="0"/>
              <a:t>」が空白の場合は新規連携対象として</a:t>
            </a:r>
            <a:r>
              <a:rPr lang="en-US" altLang="ja-JP" kern="0" dirty="0" err="1"/>
              <a:t>ServiceNow</a:t>
            </a:r>
            <a:r>
              <a:rPr lang="ja-JP" altLang="en-US" kern="0" dirty="0"/>
              <a:t>へ連携します。</a:t>
            </a:r>
            <a:endParaRPr lang="en-US" altLang="ja-JP" kern="0" dirty="0"/>
          </a:p>
        </p:txBody>
      </p:sp>
      <p:cxnSp>
        <p:nvCxnSpPr>
          <p:cNvPr id="12" name="コネクタ: カギ線 11">
            <a:extLst>
              <a:ext uri="{FF2B5EF4-FFF2-40B4-BE49-F238E27FC236}">
                <a16:creationId xmlns:a16="http://schemas.microsoft.com/office/drawing/2014/main" id="{84CE3E90-9D14-4111-A1CE-2BA18FCF49E9}"/>
              </a:ext>
            </a:extLst>
          </p:cNvPr>
          <p:cNvCxnSpPr>
            <a:stCxn id="6" idx="3"/>
            <a:endCxn id="32" idx="3"/>
          </p:cNvCxnSpPr>
          <p:nvPr/>
        </p:nvCxnSpPr>
        <p:spPr bwMode="auto">
          <a:xfrm>
            <a:off x="10655299" y="2547395"/>
            <a:ext cx="1952" cy="2463890"/>
          </a:xfrm>
          <a:prstGeom prst="bentConnector3">
            <a:avLst>
              <a:gd name="adj1" fmla="val 22799232"/>
            </a:avLst>
          </a:prstGeom>
          <a:solidFill>
            <a:schemeClr val="bg1"/>
          </a:solidFill>
          <a:ln w="19050" cap="flat" cmpd="sng" algn="ctr">
            <a:solidFill>
              <a:schemeClr val="tx1">
                <a:lumMod val="50000"/>
                <a:lumOff val="50000"/>
              </a:schemeClr>
            </a:solidFill>
            <a:prstDash val="dash"/>
            <a:round/>
            <a:headEnd type="triangle"/>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5" name="正方形/長方形 14">
            <a:extLst>
              <a:ext uri="{FF2B5EF4-FFF2-40B4-BE49-F238E27FC236}">
                <a16:creationId xmlns:a16="http://schemas.microsoft.com/office/drawing/2014/main" id="{3B9E983D-1784-4566-919E-AD3D7B6AD09D}"/>
              </a:ext>
            </a:extLst>
          </p:cNvPr>
          <p:cNvSpPr/>
          <p:nvPr/>
        </p:nvSpPr>
        <p:spPr bwMode="auto">
          <a:xfrm>
            <a:off x="10814793" y="3490707"/>
            <a:ext cx="576080" cy="339223"/>
          </a:xfrm>
          <a:prstGeom prst="rect">
            <a:avLst/>
          </a:prstGeom>
          <a:solidFill>
            <a:schemeClr val="bg1"/>
          </a:solidFill>
          <a:ln w="19050">
            <a:solidFill>
              <a:schemeClr val="tx1">
                <a:lumMod val="50000"/>
                <a:lumOff val="50000"/>
              </a:schemeClr>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sz="1200" b="1" dirty="0">
                <a:latin typeface="+mn-ea"/>
              </a:rPr>
              <a:t>重複</a:t>
            </a:r>
          </a:p>
        </p:txBody>
      </p:sp>
      <p:sp>
        <p:nvSpPr>
          <p:cNvPr id="4" name="角丸四角形吹き出し 3"/>
          <p:cNvSpPr/>
          <p:nvPr/>
        </p:nvSpPr>
        <p:spPr bwMode="auto">
          <a:xfrm>
            <a:off x="2540170" y="2934237"/>
            <a:ext cx="3292862" cy="614878"/>
          </a:xfrm>
          <a:prstGeom prst="wedgeRoundRectCallout">
            <a:avLst>
              <a:gd name="adj1" fmla="val 59102"/>
              <a:gd name="adj2" fmla="val -39128"/>
              <a:gd name="adj3" fmla="val 16667"/>
            </a:avLst>
          </a:prstGeom>
          <a:solidFill>
            <a:schemeClr val="accent1">
              <a:lumMod val="20000"/>
              <a:lumOff val="80000"/>
            </a:schemeClr>
          </a:solidFill>
          <a:ln w="25400">
            <a:solidFill>
              <a:schemeClr val="accent1">
                <a:lumMod val="60000"/>
                <a:lumOff val="40000"/>
              </a:schemeClr>
            </a:solid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kumimoji="1" lang="en-US" altLang="ja-JP" dirty="0">
                <a:latin typeface="+mn-ea"/>
              </a:rPr>
              <a:t>1</a:t>
            </a:r>
            <a:r>
              <a:rPr kumimoji="1" lang="ja-JP" altLang="en-US" dirty="0">
                <a:latin typeface="+mn-ea"/>
              </a:rPr>
              <a:t>オペレーションには最大</a:t>
            </a:r>
            <a:r>
              <a:rPr kumimoji="1" lang="en-US" altLang="ja-JP" dirty="0">
                <a:latin typeface="+mn-ea"/>
              </a:rPr>
              <a:t>10</a:t>
            </a:r>
            <a:r>
              <a:rPr kumimoji="1" lang="ja-JP" altLang="en-US" dirty="0">
                <a:latin typeface="+mn-ea"/>
              </a:rPr>
              <a:t>レコードまで紐付け可能</a:t>
            </a:r>
          </a:p>
        </p:txBody>
      </p:sp>
      <p:grpSp>
        <p:nvGrpSpPr>
          <p:cNvPr id="46" name="グループ化 45"/>
          <p:cNvGrpSpPr/>
          <p:nvPr/>
        </p:nvGrpSpPr>
        <p:grpSpPr>
          <a:xfrm>
            <a:off x="1378132" y="3022838"/>
            <a:ext cx="1114306" cy="380132"/>
            <a:chOff x="419520" y="4643499"/>
            <a:chExt cx="1282134" cy="437384"/>
          </a:xfrm>
          <a:effectLst>
            <a:outerShdw blurRad="25400" dist="25400" dir="5400000" algn="t" rotWithShape="0">
              <a:prstClr val="black">
                <a:alpha val="53000"/>
              </a:prstClr>
            </a:outerShdw>
          </a:effectLst>
        </p:grpSpPr>
        <p:sp>
          <p:nvSpPr>
            <p:cNvPr id="47" name="フリーフォーム 46"/>
            <p:cNvSpPr/>
            <p:nvPr/>
          </p:nvSpPr>
          <p:spPr bwMode="auto">
            <a:xfrm>
              <a:off x="419520" y="4643499"/>
              <a:ext cx="1282134" cy="437384"/>
            </a:xfrm>
            <a:custGeom>
              <a:avLst/>
              <a:gdLst>
                <a:gd name="connsiteX0" fmla="*/ 218692 w 1282134"/>
                <a:gd name="connsiteY0" fmla="*/ 0 h 437384"/>
                <a:gd name="connsiteX1" fmla="*/ 756435 w 1282134"/>
                <a:gd name="connsiteY1" fmla="*/ 0 h 437384"/>
                <a:gd name="connsiteX2" fmla="*/ 957941 w 1282134"/>
                <a:gd name="connsiteY2" fmla="*/ 133568 h 437384"/>
                <a:gd name="connsiteX3" fmla="*/ 962491 w 1282134"/>
                <a:gd name="connsiteY3" fmla="*/ 156105 h 437384"/>
                <a:gd name="connsiteX4" fmla="*/ 1040020 w 1282134"/>
                <a:gd name="connsiteY4" fmla="*/ 156105 h 437384"/>
                <a:gd name="connsiteX5" fmla="*/ 998593 w 1282134"/>
                <a:gd name="connsiteY5" fmla="*/ 120102 h 437384"/>
                <a:gd name="connsiteX6" fmla="*/ 991631 w 1282134"/>
                <a:gd name="connsiteY6" fmla="*/ 35586 h 437384"/>
                <a:gd name="connsiteX7" fmla="*/ 1031204 w 1282134"/>
                <a:gd name="connsiteY7" fmla="*/ 14495 h 437384"/>
                <a:gd name="connsiteX8" fmla="*/ 1073661 w 1282134"/>
                <a:gd name="connsiteY8" fmla="*/ 28413 h 437384"/>
                <a:gd name="connsiteX9" fmla="*/ 1277634 w 1282134"/>
                <a:gd name="connsiteY9" fmla="*/ 205683 h 437384"/>
                <a:gd name="connsiteX10" fmla="*/ 1282132 w 1282134"/>
                <a:gd name="connsiteY10" fmla="*/ 216068 h 437384"/>
                <a:gd name="connsiteX11" fmla="*/ 1277634 w 1282134"/>
                <a:gd name="connsiteY11" fmla="*/ 225185 h 437384"/>
                <a:gd name="connsiteX12" fmla="*/ 1073661 w 1282134"/>
                <a:gd name="connsiteY12" fmla="*/ 402456 h 437384"/>
                <a:gd name="connsiteX13" fmla="*/ 991631 w 1282134"/>
                <a:gd name="connsiteY13" fmla="*/ 395283 h 437384"/>
                <a:gd name="connsiteX14" fmla="*/ 998593 w 1282134"/>
                <a:gd name="connsiteY14" fmla="*/ 310767 h 437384"/>
                <a:gd name="connsiteX15" fmla="*/ 1038531 w 1282134"/>
                <a:gd name="connsiteY15" fmla="*/ 276058 h 437384"/>
                <a:gd name="connsiteX16" fmla="*/ 963545 w 1282134"/>
                <a:gd name="connsiteY16" fmla="*/ 276058 h 437384"/>
                <a:gd name="connsiteX17" fmla="*/ 957941 w 1282134"/>
                <a:gd name="connsiteY17" fmla="*/ 303817 h 437384"/>
                <a:gd name="connsiteX18" fmla="*/ 756435 w 1282134"/>
                <a:gd name="connsiteY18" fmla="*/ 437384 h 437384"/>
                <a:gd name="connsiteX19" fmla="*/ 218692 w 1282134"/>
                <a:gd name="connsiteY19" fmla="*/ 437384 h 437384"/>
                <a:gd name="connsiteX20" fmla="*/ 0 w 1282134"/>
                <a:gd name="connsiteY20" fmla="*/ 218692 h 437384"/>
                <a:gd name="connsiteX21" fmla="*/ 218692 w 1282134"/>
                <a:gd name="connsiteY21" fmla="*/ 0 h 4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2134" h="437384">
                  <a:moveTo>
                    <a:pt x="218692" y="0"/>
                  </a:moveTo>
                  <a:lnTo>
                    <a:pt x="756435" y="0"/>
                  </a:lnTo>
                  <a:cubicBezTo>
                    <a:pt x="847020" y="0"/>
                    <a:pt x="924742" y="55076"/>
                    <a:pt x="957941" y="133568"/>
                  </a:cubicBezTo>
                  <a:lnTo>
                    <a:pt x="962491" y="156105"/>
                  </a:lnTo>
                  <a:lnTo>
                    <a:pt x="1040020" y="156105"/>
                  </a:lnTo>
                  <a:lnTo>
                    <a:pt x="998593" y="120102"/>
                  </a:lnTo>
                  <a:cubicBezTo>
                    <a:pt x="974018" y="98743"/>
                    <a:pt x="970902" y="60905"/>
                    <a:pt x="991631" y="35586"/>
                  </a:cubicBezTo>
                  <a:cubicBezTo>
                    <a:pt x="1001996" y="22926"/>
                    <a:pt x="1016360" y="15793"/>
                    <a:pt x="1031204" y="14495"/>
                  </a:cubicBezTo>
                  <a:cubicBezTo>
                    <a:pt x="1046049" y="13197"/>
                    <a:pt x="1061374" y="17734"/>
                    <a:pt x="1073661" y="28413"/>
                  </a:cubicBezTo>
                  <a:lnTo>
                    <a:pt x="1277634" y="205683"/>
                  </a:lnTo>
                  <a:cubicBezTo>
                    <a:pt x="1277506" y="206145"/>
                    <a:pt x="1282260" y="210577"/>
                    <a:pt x="1282132" y="216068"/>
                  </a:cubicBezTo>
                  <a:cubicBezTo>
                    <a:pt x="1282004" y="221559"/>
                    <a:pt x="1277506" y="225234"/>
                    <a:pt x="1277634" y="225185"/>
                  </a:cubicBezTo>
                  <a:lnTo>
                    <a:pt x="1073661" y="402456"/>
                  </a:lnTo>
                  <a:cubicBezTo>
                    <a:pt x="1049087" y="423814"/>
                    <a:pt x="1012360" y="420602"/>
                    <a:pt x="991631" y="395283"/>
                  </a:cubicBezTo>
                  <a:cubicBezTo>
                    <a:pt x="970902" y="369964"/>
                    <a:pt x="974018" y="332126"/>
                    <a:pt x="998593" y="310767"/>
                  </a:cubicBezTo>
                  <a:lnTo>
                    <a:pt x="1038531" y="276058"/>
                  </a:lnTo>
                  <a:lnTo>
                    <a:pt x="963545" y="276058"/>
                  </a:lnTo>
                  <a:lnTo>
                    <a:pt x="957941" y="303817"/>
                  </a:lnTo>
                  <a:cubicBezTo>
                    <a:pt x="924742" y="382309"/>
                    <a:pt x="847020" y="437384"/>
                    <a:pt x="756435" y="437384"/>
                  </a:cubicBezTo>
                  <a:lnTo>
                    <a:pt x="218692" y="437384"/>
                  </a:lnTo>
                  <a:cubicBezTo>
                    <a:pt x="97912" y="437384"/>
                    <a:pt x="0" y="339472"/>
                    <a:pt x="0" y="218692"/>
                  </a:cubicBezTo>
                  <a:cubicBezTo>
                    <a:pt x="0" y="97912"/>
                    <a:pt x="97912" y="0"/>
                    <a:pt x="218692" y="0"/>
                  </a:cubicBezTo>
                  <a:close/>
                </a:path>
              </a:pathLst>
            </a:custGeom>
            <a:solidFill>
              <a:schemeClr val="accent1">
                <a:lumMod val="60000"/>
                <a:lumOff val="40000"/>
              </a:schemeClr>
            </a:solidFill>
            <a:ln>
              <a:noFill/>
            </a:ln>
            <a:effectLst/>
            <a:scene3d>
              <a:camera prst="orthographicFront"/>
              <a:lightRig rig="threePt" dir="t"/>
            </a:scene3d>
            <a:sp3d>
              <a:bevelT w="38100" h="317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48" name="テキスト ボックス 47"/>
            <p:cNvSpPr txBox="1"/>
            <p:nvPr/>
          </p:nvSpPr>
          <p:spPr>
            <a:xfrm>
              <a:off x="514693" y="4758763"/>
              <a:ext cx="790175" cy="200343"/>
            </a:xfrm>
            <a:custGeom>
              <a:avLst/>
              <a:gdLst/>
              <a:ahLst/>
              <a:cxnLst/>
              <a:rect l="l" t="t" r="r" b="b"/>
              <a:pathLst>
                <a:path w="790175" h="200343">
                  <a:moveTo>
                    <a:pt x="38171" y="34199"/>
                  </a:moveTo>
                  <a:cubicBezTo>
                    <a:pt x="38171" y="56232"/>
                    <a:pt x="38171" y="78266"/>
                    <a:pt x="38171" y="100299"/>
                  </a:cubicBezTo>
                  <a:cubicBezTo>
                    <a:pt x="41584" y="100299"/>
                    <a:pt x="44998" y="100299"/>
                    <a:pt x="48411" y="100299"/>
                  </a:cubicBezTo>
                  <a:cubicBezTo>
                    <a:pt x="67652" y="100299"/>
                    <a:pt x="80395" y="97386"/>
                    <a:pt x="86640" y="91558"/>
                  </a:cubicBezTo>
                  <a:cubicBezTo>
                    <a:pt x="92885" y="85731"/>
                    <a:pt x="96008" y="76777"/>
                    <a:pt x="96008" y="64697"/>
                  </a:cubicBezTo>
                  <a:cubicBezTo>
                    <a:pt x="96008" y="54744"/>
                    <a:pt x="93002" y="47172"/>
                    <a:pt x="86989" y="41983"/>
                  </a:cubicBezTo>
                  <a:cubicBezTo>
                    <a:pt x="80976" y="36794"/>
                    <a:pt x="69087" y="34199"/>
                    <a:pt x="51321" y="34199"/>
                  </a:cubicBezTo>
                  <a:cubicBezTo>
                    <a:pt x="46937" y="34199"/>
                    <a:pt x="42554" y="34199"/>
                    <a:pt x="38171" y="34199"/>
                  </a:cubicBezTo>
                  <a:close/>
                  <a:moveTo>
                    <a:pt x="233600" y="30371"/>
                  </a:moveTo>
                  <a:cubicBezTo>
                    <a:pt x="219713" y="30371"/>
                    <a:pt x="208657" y="36453"/>
                    <a:pt x="200434" y="48619"/>
                  </a:cubicBezTo>
                  <a:cubicBezTo>
                    <a:pt x="192210" y="60784"/>
                    <a:pt x="188098" y="78011"/>
                    <a:pt x="188098" y="100299"/>
                  </a:cubicBezTo>
                  <a:cubicBezTo>
                    <a:pt x="188098" y="122503"/>
                    <a:pt x="192210" y="139666"/>
                    <a:pt x="200434" y="151789"/>
                  </a:cubicBezTo>
                  <a:cubicBezTo>
                    <a:pt x="208657" y="163911"/>
                    <a:pt x="219713" y="169973"/>
                    <a:pt x="233600" y="169973"/>
                  </a:cubicBezTo>
                  <a:cubicBezTo>
                    <a:pt x="247410" y="169973"/>
                    <a:pt x="258426" y="163869"/>
                    <a:pt x="266650" y="151661"/>
                  </a:cubicBezTo>
                  <a:cubicBezTo>
                    <a:pt x="274874" y="139453"/>
                    <a:pt x="278986" y="122290"/>
                    <a:pt x="278986" y="100172"/>
                  </a:cubicBezTo>
                  <a:cubicBezTo>
                    <a:pt x="278986" y="77968"/>
                    <a:pt x="274893" y="60784"/>
                    <a:pt x="266708" y="48619"/>
                  </a:cubicBezTo>
                  <a:cubicBezTo>
                    <a:pt x="258523" y="36453"/>
                    <a:pt x="247487" y="30371"/>
                    <a:pt x="233600" y="30371"/>
                  </a:cubicBezTo>
                  <a:close/>
                  <a:moveTo>
                    <a:pt x="636562" y="3956"/>
                  </a:moveTo>
                  <a:cubicBezTo>
                    <a:pt x="687767" y="3956"/>
                    <a:pt x="738971" y="3956"/>
                    <a:pt x="790175" y="3956"/>
                  </a:cubicBezTo>
                  <a:cubicBezTo>
                    <a:pt x="790175" y="14590"/>
                    <a:pt x="790175" y="25224"/>
                    <a:pt x="790175" y="35858"/>
                  </a:cubicBezTo>
                  <a:cubicBezTo>
                    <a:pt x="770974" y="35858"/>
                    <a:pt x="751772" y="35858"/>
                    <a:pt x="732570" y="35858"/>
                  </a:cubicBezTo>
                  <a:cubicBezTo>
                    <a:pt x="732570" y="89325"/>
                    <a:pt x="732570" y="142792"/>
                    <a:pt x="732570" y="196260"/>
                  </a:cubicBezTo>
                  <a:cubicBezTo>
                    <a:pt x="719769" y="196260"/>
                    <a:pt x="706968" y="196260"/>
                    <a:pt x="694167" y="196260"/>
                  </a:cubicBezTo>
                  <a:cubicBezTo>
                    <a:pt x="694167" y="142792"/>
                    <a:pt x="694167" y="89325"/>
                    <a:pt x="694167" y="35858"/>
                  </a:cubicBezTo>
                  <a:cubicBezTo>
                    <a:pt x="674966" y="35858"/>
                    <a:pt x="655764" y="35858"/>
                    <a:pt x="636562" y="35858"/>
                  </a:cubicBezTo>
                  <a:cubicBezTo>
                    <a:pt x="636562" y="25224"/>
                    <a:pt x="636562" y="14590"/>
                    <a:pt x="636562" y="3956"/>
                  </a:cubicBezTo>
                  <a:close/>
                  <a:moveTo>
                    <a:pt x="466735" y="3956"/>
                  </a:moveTo>
                  <a:cubicBezTo>
                    <a:pt x="482251" y="3956"/>
                    <a:pt x="497768" y="3956"/>
                    <a:pt x="513284" y="3956"/>
                  </a:cubicBezTo>
                  <a:cubicBezTo>
                    <a:pt x="536326" y="45386"/>
                    <a:pt x="559368" y="86816"/>
                    <a:pt x="582410" y="128245"/>
                  </a:cubicBezTo>
                  <a:cubicBezTo>
                    <a:pt x="582410" y="86816"/>
                    <a:pt x="582410" y="45386"/>
                    <a:pt x="582410" y="3956"/>
                  </a:cubicBezTo>
                  <a:cubicBezTo>
                    <a:pt x="594280" y="3956"/>
                    <a:pt x="606150" y="3956"/>
                    <a:pt x="618020" y="3956"/>
                  </a:cubicBezTo>
                  <a:cubicBezTo>
                    <a:pt x="618020" y="68057"/>
                    <a:pt x="618020" y="132159"/>
                    <a:pt x="618020" y="196260"/>
                  </a:cubicBezTo>
                  <a:cubicBezTo>
                    <a:pt x="605685" y="196260"/>
                    <a:pt x="593349" y="196260"/>
                    <a:pt x="581013" y="196260"/>
                  </a:cubicBezTo>
                  <a:cubicBezTo>
                    <a:pt x="554791" y="149258"/>
                    <a:pt x="528568" y="102256"/>
                    <a:pt x="502345" y="55254"/>
                  </a:cubicBezTo>
                  <a:cubicBezTo>
                    <a:pt x="502345" y="102256"/>
                    <a:pt x="502345" y="149258"/>
                    <a:pt x="502345" y="196260"/>
                  </a:cubicBezTo>
                  <a:cubicBezTo>
                    <a:pt x="490475" y="196260"/>
                    <a:pt x="478605" y="196260"/>
                    <a:pt x="466735" y="196260"/>
                  </a:cubicBezTo>
                  <a:cubicBezTo>
                    <a:pt x="466735" y="132159"/>
                    <a:pt x="466735" y="68057"/>
                    <a:pt x="466735" y="3956"/>
                  </a:cubicBezTo>
                  <a:close/>
                  <a:moveTo>
                    <a:pt x="339539" y="3956"/>
                  </a:moveTo>
                  <a:cubicBezTo>
                    <a:pt x="371425" y="3956"/>
                    <a:pt x="403311" y="3956"/>
                    <a:pt x="435198" y="3956"/>
                  </a:cubicBezTo>
                  <a:cubicBezTo>
                    <a:pt x="435198" y="13527"/>
                    <a:pt x="435198" y="23097"/>
                    <a:pt x="435198" y="32668"/>
                  </a:cubicBezTo>
                  <a:cubicBezTo>
                    <a:pt x="425655" y="32668"/>
                    <a:pt x="416112" y="32668"/>
                    <a:pt x="406570" y="32668"/>
                  </a:cubicBezTo>
                  <a:cubicBezTo>
                    <a:pt x="406570" y="77628"/>
                    <a:pt x="406570" y="122588"/>
                    <a:pt x="406570" y="167548"/>
                  </a:cubicBezTo>
                  <a:cubicBezTo>
                    <a:pt x="416112" y="167548"/>
                    <a:pt x="425655" y="167548"/>
                    <a:pt x="435198" y="167548"/>
                  </a:cubicBezTo>
                  <a:cubicBezTo>
                    <a:pt x="435198" y="177119"/>
                    <a:pt x="435198" y="186689"/>
                    <a:pt x="435198" y="196260"/>
                  </a:cubicBezTo>
                  <a:cubicBezTo>
                    <a:pt x="403311" y="196260"/>
                    <a:pt x="371425" y="196260"/>
                    <a:pt x="339539" y="196260"/>
                  </a:cubicBezTo>
                  <a:cubicBezTo>
                    <a:pt x="339539" y="186689"/>
                    <a:pt x="339539" y="177119"/>
                    <a:pt x="339539" y="167548"/>
                  </a:cubicBezTo>
                  <a:cubicBezTo>
                    <a:pt x="349081" y="167548"/>
                    <a:pt x="358624" y="167548"/>
                    <a:pt x="368166" y="167548"/>
                  </a:cubicBezTo>
                  <a:cubicBezTo>
                    <a:pt x="368166" y="122588"/>
                    <a:pt x="368166" y="77628"/>
                    <a:pt x="368166" y="32668"/>
                  </a:cubicBezTo>
                  <a:cubicBezTo>
                    <a:pt x="358624" y="32668"/>
                    <a:pt x="349081" y="32668"/>
                    <a:pt x="339539" y="32668"/>
                  </a:cubicBezTo>
                  <a:cubicBezTo>
                    <a:pt x="339539" y="23097"/>
                    <a:pt x="339539" y="13527"/>
                    <a:pt x="339539" y="3956"/>
                  </a:cubicBezTo>
                  <a:close/>
                  <a:moveTo>
                    <a:pt x="0" y="3956"/>
                  </a:moveTo>
                  <a:cubicBezTo>
                    <a:pt x="22111" y="3956"/>
                    <a:pt x="44222" y="3956"/>
                    <a:pt x="66333" y="3956"/>
                  </a:cubicBezTo>
                  <a:cubicBezTo>
                    <a:pt x="89064" y="3956"/>
                    <a:pt x="106326" y="9039"/>
                    <a:pt x="118119" y="19205"/>
                  </a:cubicBezTo>
                  <a:cubicBezTo>
                    <a:pt x="129911" y="29371"/>
                    <a:pt x="135808" y="44237"/>
                    <a:pt x="135808" y="63804"/>
                  </a:cubicBezTo>
                  <a:cubicBezTo>
                    <a:pt x="135808" y="84221"/>
                    <a:pt x="129291" y="100491"/>
                    <a:pt x="116257" y="112613"/>
                  </a:cubicBezTo>
                  <a:cubicBezTo>
                    <a:pt x="103223" y="124736"/>
                    <a:pt x="86233" y="130797"/>
                    <a:pt x="65285" y="130797"/>
                  </a:cubicBezTo>
                  <a:cubicBezTo>
                    <a:pt x="56325" y="130797"/>
                    <a:pt x="47364" y="130797"/>
                    <a:pt x="38403" y="130797"/>
                  </a:cubicBezTo>
                  <a:cubicBezTo>
                    <a:pt x="38403" y="152618"/>
                    <a:pt x="38403" y="174439"/>
                    <a:pt x="38403" y="196260"/>
                  </a:cubicBezTo>
                  <a:cubicBezTo>
                    <a:pt x="25602" y="196260"/>
                    <a:pt x="12801" y="196260"/>
                    <a:pt x="0" y="196260"/>
                  </a:cubicBezTo>
                  <a:cubicBezTo>
                    <a:pt x="0" y="132159"/>
                    <a:pt x="0" y="68057"/>
                    <a:pt x="0" y="3956"/>
                  </a:cubicBezTo>
                  <a:close/>
                  <a:moveTo>
                    <a:pt x="233484" y="0"/>
                  </a:moveTo>
                  <a:cubicBezTo>
                    <a:pt x="260250" y="0"/>
                    <a:pt x="281255" y="8933"/>
                    <a:pt x="296500" y="26798"/>
                  </a:cubicBezTo>
                  <a:cubicBezTo>
                    <a:pt x="311745" y="44663"/>
                    <a:pt x="319367" y="69163"/>
                    <a:pt x="319367" y="100299"/>
                  </a:cubicBezTo>
                  <a:cubicBezTo>
                    <a:pt x="319367" y="131180"/>
                    <a:pt x="311784" y="155574"/>
                    <a:pt x="296616" y="173482"/>
                  </a:cubicBezTo>
                  <a:cubicBezTo>
                    <a:pt x="281449" y="191389"/>
                    <a:pt x="260405" y="200343"/>
                    <a:pt x="233484" y="200343"/>
                  </a:cubicBezTo>
                  <a:cubicBezTo>
                    <a:pt x="206796" y="200343"/>
                    <a:pt x="185829" y="191432"/>
                    <a:pt x="170584" y="173610"/>
                  </a:cubicBezTo>
                  <a:cubicBezTo>
                    <a:pt x="155339" y="155787"/>
                    <a:pt x="147717" y="131350"/>
                    <a:pt x="147717" y="100299"/>
                  </a:cubicBezTo>
                  <a:cubicBezTo>
                    <a:pt x="147717" y="69078"/>
                    <a:pt x="155300" y="44556"/>
                    <a:pt x="170468" y="26734"/>
                  </a:cubicBezTo>
                  <a:cubicBezTo>
                    <a:pt x="185635" y="8911"/>
                    <a:pt x="206640" y="0"/>
                    <a:pt x="2334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lumMod val="90000"/>
                      <a:lumOff val="10000"/>
                      <a:alpha val="84000"/>
                    </a:schemeClr>
                  </a:glow>
                </a:effectLst>
              </a:endParaRPr>
            </a:p>
          </p:txBody>
        </p:sp>
      </p:grpSp>
      <p:sp>
        <p:nvSpPr>
          <p:cNvPr id="8" name="テキスト ボックス 7">
            <a:extLst>
              <a:ext uri="{FF2B5EF4-FFF2-40B4-BE49-F238E27FC236}">
                <a16:creationId xmlns:a16="http://schemas.microsoft.com/office/drawing/2014/main" id="{92C756A9-D2D8-437A-AF86-54E173D2BFB2}"/>
              </a:ext>
            </a:extLst>
          </p:cNvPr>
          <p:cNvSpPr txBox="1"/>
          <p:nvPr/>
        </p:nvSpPr>
        <p:spPr>
          <a:xfrm>
            <a:off x="6600070" y="1212656"/>
            <a:ext cx="4593971" cy="276999"/>
          </a:xfrm>
          <a:prstGeom prst="rect">
            <a:avLst/>
          </a:prstGeom>
          <a:noFill/>
        </p:spPr>
        <p:txBody>
          <a:bodyPr wrap="square" rtlCol="0">
            <a:spAutoFit/>
          </a:bodyPr>
          <a:lstStyle/>
          <a:p>
            <a:r>
              <a:rPr lang="en-US" altLang="ja-JP" sz="1200" kern="0" dirty="0"/>
              <a:t>※</a:t>
            </a:r>
            <a:r>
              <a:rPr lang="en-US" altLang="ja-JP" sz="1200" kern="0" dirty="0" err="1"/>
              <a:t>sys_id</a:t>
            </a:r>
            <a:r>
              <a:rPr lang="ja-JP" altLang="en-US" sz="1200" kern="0" dirty="0"/>
              <a:t>は</a:t>
            </a:r>
            <a:r>
              <a:rPr lang="en-US" altLang="ja-JP" sz="1200" kern="0" dirty="0"/>
              <a:t>ServiceNow</a:t>
            </a:r>
            <a:r>
              <a:rPr lang="ja-JP" altLang="en-US" sz="1200" kern="0" dirty="0"/>
              <a:t>側で設定される一意の管理コードです</a:t>
            </a:r>
            <a:endParaRPr kumimoji="1" lang="ja-JP" altLang="en-US" sz="1200" dirty="0"/>
          </a:p>
        </p:txBody>
      </p:sp>
    </p:spTree>
    <p:extLst>
      <p:ext uri="{BB962C8B-B14F-4D97-AF65-F5344CB8AC3E}">
        <p14:creationId xmlns:p14="http://schemas.microsoft.com/office/powerpoint/2010/main" val="1916911783"/>
      </p:ext>
    </p:extLst>
  </p:cSld>
  <p:clrMapOvr>
    <a:masterClrMapping/>
  </p:clrMapOvr>
</p:sld>
</file>

<file path=ppt/theme/theme1.xml><?xml version="1.0" encoding="utf-8"?>
<a:theme xmlns:a="http://schemas.openxmlformats.org/drawingml/2006/main" name="NEC_standard4_3">
  <a:themeElements>
    <a:clrScheme name="orchestratedcolor_2015">
      <a:dk1>
        <a:srgbClr val="000000"/>
      </a:dk1>
      <a:lt1>
        <a:srgbClr val="FFFFFF"/>
      </a:lt1>
      <a:dk2>
        <a:srgbClr val="000000"/>
      </a:dk2>
      <a:lt2>
        <a:srgbClr val="FFFFFF"/>
      </a:lt2>
      <a:accent1>
        <a:srgbClr val="76491B"/>
      </a:accent1>
      <a:accent2>
        <a:srgbClr val="76161B"/>
      </a:accent2>
      <a:accent3>
        <a:srgbClr val="203315"/>
      </a:accent3>
      <a:accent4>
        <a:srgbClr val="1C4A50"/>
      </a:accent4>
      <a:accent5>
        <a:srgbClr val="31253B"/>
      </a:accent5>
      <a:accent6>
        <a:srgbClr val="002B62"/>
      </a:accent6>
      <a:hlink>
        <a:srgbClr val="4575FD"/>
      </a:hlink>
      <a:folHlink>
        <a:srgbClr val="9E5ECE"/>
      </a:folHlink>
    </a:clrScheme>
    <a:fontScheme name="orchestratedfont_2015">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a:solidFill>
            <a:schemeClr val="tx1"/>
          </a:solidFill>
        </a:ln>
        <a:effectLst/>
      </a:spPr>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defPPr algn="ctr">
          <a:defRPr kumimoji="1" b="1" dirty="0" smtClean="0">
            <a:latin typeface="+mn-ea"/>
          </a:defRPr>
        </a:defPPr>
      </a:lstStyle>
    </a:spDef>
    <a:lnDef>
      <a:spPr bwMode="auto">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a:spPr>
      <a:bodyPr/>
      <a:lstStyle/>
    </a:lnDef>
  </a:objectDefaults>
  <a:extraClrSchemeLst>
    <a:extraClrScheme>
      <a:clrScheme name="1_stream_st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stream_st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stream_st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stream_st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stream_st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stream_st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stream_st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stream_st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stream_st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stream_st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stream_st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stream_st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stream_stn 13">
        <a:dk1>
          <a:srgbClr val="000000"/>
        </a:dk1>
        <a:lt1>
          <a:srgbClr val="FFFFFF"/>
        </a:lt1>
        <a:dk2>
          <a:srgbClr val="000000"/>
        </a:dk2>
        <a:lt2>
          <a:srgbClr val="808080"/>
        </a:lt2>
        <a:accent1>
          <a:srgbClr val="FFD200"/>
        </a:accent1>
        <a:accent2>
          <a:srgbClr val="E62D00"/>
        </a:accent2>
        <a:accent3>
          <a:srgbClr val="FFFFFF"/>
        </a:accent3>
        <a:accent4>
          <a:srgbClr val="000000"/>
        </a:accent4>
        <a:accent5>
          <a:srgbClr val="FFE5AA"/>
        </a:accent5>
        <a:accent6>
          <a:srgbClr val="D02800"/>
        </a:accent6>
        <a:hlink>
          <a:srgbClr val="00B4A0"/>
        </a:hlink>
        <a:folHlink>
          <a:srgbClr val="69B43C"/>
        </a:folHlink>
      </a:clrScheme>
      <a:clrMap bg1="lt1" tx1="dk1" bg2="lt2" tx2="dk2" accent1="accent1" accent2="accent2" accent3="accent3" accent4="accent4" accent5="accent5" accent6="accent6" hlink="hlink" folHlink="folHlink"/>
    </a:extraClrScheme>
    <a:extraClrScheme>
      <a:clrScheme name="1_stream_stn 14">
        <a:dk1>
          <a:srgbClr val="000000"/>
        </a:dk1>
        <a:lt1>
          <a:srgbClr val="FFFFFF"/>
        </a:lt1>
        <a:dk2>
          <a:srgbClr val="000066"/>
        </a:dk2>
        <a:lt2>
          <a:srgbClr val="808080"/>
        </a:lt2>
        <a:accent1>
          <a:srgbClr val="FFD200"/>
        </a:accent1>
        <a:accent2>
          <a:srgbClr val="E62D00"/>
        </a:accent2>
        <a:accent3>
          <a:srgbClr val="FFFFFF"/>
        </a:accent3>
        <a:accent4>
          <a:srgbClr val="000000"/>
        </a:accent4>
        <a:accent5>
          <a:srgbClr val="FFE5AA"/>
        </a:accent5>
        <a:accent6>
          <a:srgbClr val="D02800"/>
        </a:accent6>
        <a:hlink>
          <a:srgbClr val="00B4A0"/>
        </a:hlink>
        <a:folHlink>
          <a:srgbClr val="69B43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orchestratedcolor_2015">
      <a:dk1>
        <a:srgbClr val="000000"/>
      </a:dk1>
      <a:lt1>
        <a:srgbClr val="FFFFFF"/>
      </a:lt1>
      <a:dk2>
        <a:srgbClr val="000000"/>
      </a:dk2>
      <a:lt2>
        <a:srgbClr val="FFFFFF"/>
      </a:lt2>
      <a:accent1>
        <a:srgbClr val="76491B"/>
      </a:accent1>
      <a:accent2>
        <a:srgbClr val="76161B"/>
      </a:accent2>
      <a:accent3>
        <a:srgbClr val="203315"/>
      </a:accent3>
      <a:accent4>
        <a:srgbClr val="1C4A50"/>
      </a:accent4>
      <a:accent5>
        <a:srgbClr val="31253B"/>
      </a:accent5>
      <a:accent6>
        <a:srgbClr val="002B62"/>
      </a:accent6>
      <a:hlink>
        <a:srgbClr val="4575FD"/>
      </a:hlink>
      <a:folHlink>
        <a:srgbClr val="9E5ECE"/>
      </a:folHlink>
    </a:clrScheme>
    <a:fontScheme name="orchestratedfont_2015">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 ??"/>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 ??"/>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x6587__x66f8__x540d_ xmlns="e3c7534c-8447-4121-a676-7eb0e8edc712" xsi:nil="true"/>
    <_x30e2__x30c7__x30eb__x540d_ xmlns="e3c7534c-8447-4121-a676-7eb0e8edc71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84FABC01750754469A9A21C30F936C75" ma:contentTypeVersion="8" ma:contentTypeDescription="新しいドキュメントを作成します。" ma:contentTypeScope="" ma:versionID="5c029b96a4a2abc881fe42800b88df28">
  <xsd:schema xmlns:xsd="http://www.w3.org/2001/XMLSchema" xmlns:xs="http://www.w3.org/2001/XMLSchema" xmlns:p="http://schemas.microsoft.com/office/2006/metadata/properties" xmlns:ns2="e3c7534c-8447-4121-a676-7eb0e8edc712" targetNamespace="http://schemas.microsoft.com/office/2006/metadata/properties" ma:root="true" ma:fieldsID="650c1592c370a88edabd179bdb060466" ns2:_="">
    <xsd:import namespace="e3c7534c-8447-4121-a676-7eb0e8edc712"/>
    <xsd:element name="properties">
      <xsd:complexType>
        <xsd:sequence>
          <xsd:element name="documentManagement">
            <xsd:complexType>
              <xsd:all>
                <xsd:element ref="ns2:MediaServiceMetadata" minOccurs="0"/>
                <xsd:element ref="ns2:MediaServiceFastMetadata" minOccurs="0"/>
                <xsd:element ref="ns2:_x30e2__x30c7__x30eb__x540d_" minOccurs="0"/>
                <xsd:element ref="ns2:_x6587__x66f8__x540d_"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c7534c-8447-4121-a676-7eb0e8edc7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x30e2__x30c7__x30eb__x540d_" ma:index="10" nillable="true" ma:displayName="モデル名" ma:format="Dropdown" ma:internalName="_x30e2__x30c7__x30eb__x540d_">
      <xsd:simpleType>
        <xsd:restriction base="dms:Text">
          <xsd:maxLength value="255"/>
        </xsd:restriction>
      </xsd:simpleType>
    </xsd:element>
    <xsd:element name="_x6587__x66f8__x540d_" ma:index="11" nillable="true" ma:displayName="文書名" ma:format="Dropdown" ma:internalName="_x6587__x66f8__x540d_">
      <xsd:simpleType>
        <xsd:restriction base="dms:Text">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09A09DC-E245-4F73-BB73-6062A96A6ECB}">
  <ds:schemaRefs>
    <ds:schemaRef ds:uri="http://schemas.microsoft.com/sharepoint/v3/contenttype/forms"/>
  </ds:schemaRefs>
</ds:datastoreItem>
</file>

<file path=customXml/itemProps2.xml><?xml version="1.0" encoding="utf-8"?>
<ds:datastoreItem xmlns:ds="http://schemas.openxmlformats.org/officeDocument/2006/customXml" ds:itemID="{70E52270-A057-42BF-B76F-C5FA12D8F2C8}">
  <ds:schemaRefs>
    <ds:schemaRef ds:uri="http://purl.org/dc/terms/"/>
    <ds:schemaRef ds:uri="http://schemas.openxmlformats.org/package/2006/metadata/core-properties"/>
    <ds:schemaRef ds:uri="e3c7534c-8447-4121-a676-7eb0e8edc712"/>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47FA1B12-DFE8-40D8-BE80-A82B4A57541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3c7534c-8447-4121-a676-7eb0e8edc71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blank</Template>
  <TotalTime>0</TotalTime>
  <Words>4699</Words>
  <Application>Microsoft Office PowerPoint</Application>
  <PresentationFormat>ワイド画面</PresentationFormat>
  <Paragraphs>743</Paragraphs>
  <Slides>66</Slides>
  <Notes>4</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66</vt:i4>
      </vt:variant>
    </vt:vector>
  </HeadingPairs>
  <TitlesOfParts>
    <vt:vector size="76" baseType="lpstr">
      <vt:lpstr>HGP創英角ｺﾞｼｯｸUB</vt:lpstr>
      <vt:lpstr>Hiragino Kaku Gothic ProN</vt:lpstr>
      <vt:lpstr>メイリオ</vt:lpstr>
      <vt:lpstr>メイリオ</vt:lpstr>
      <vt:lpstr>Arial</vt:lpstr>
      <vt:lpstr>Calibri</vt:lpstr>
      <vt:lpstr>Consolas</vt:lpstr>
      <vt:lpstr>Tahoma</vt:lpstr>
      <vt:lpstr>Wingdings</vt:lpstr>
      <vt:lpstr>NEC_standard4_3</vt:lpstr>
      <vt:lpstr>Setting samples ServiceNow連携モデル導入手順</vt:lpstr>
      <vt:lpstr>目次</vt:lpstr>
      <vt:lpstr>PowerPoint プレゼンテーション</vt:lpstr>
      <vt:lpstr>PowerPoint プレゼンテーション</vt:lpstr>
      <vt:lpstr>PowerPoint プレゼンテーション</vt:lpstr>
      <vt:lpstr>PowerPoint プレゼンテーション</vt:lpstr>
      <vt:lpstr>1.1 はじめに</vt:lpstr>
      <vt:lpstr>1.2 連携サービスとの動作確認</vt:lpstr>
      <vt:lpstr>1.3 連携対象メニューのオペレーション名とsys_idの関係について</vt:lpstr>
      <vt:lpstr>1.4 オペレーションについて</vt:lpstr>
      <vt:lpstr>1.5 連携対象となるレコードについて</vt:lpstr>
      <vt:lpstr>PowerPoint プレゼンテーション</vt:lpstr>
      <vt:lpstr>2.1 ServiceNow連携用ユーザの準備（1/2）</vt:lpstr>
      <vt:lpstr>2.1 ServiceNow連携用ユーザの準備（2/2）</vt:lpstr>
      <vt:lpstr>2.2 ITAの準備</vt:lpstr>
      <vt:lpstr>2.3 Playbook利用の準備</vt:lpstr>
      <vt:lpstr>2.4 ServiceNow連携モデルのインポート</vt:lpstr>
      <vt:lpstr>2.5 グローバル変数管理</vt:lpstr>
      <vt:lpstr>2.6 認証情報の設定</vt:lpstr>
      <vt:lpstr>PowerPoint プレゼンテーション</vt:lpstr>
      <vt:lpstr>3.1 連携情報管理</vt:lpstr>
      <vt:lpstr>3.1.1 連携対象メニュー管理</vt:lpstr>
      <vt:lpstr>3.1.2 項目名紐づけ表</vt:lpstr>
      <vt:lpstr>3.1.3 メニュー_プルダウン参照先紐づけ表</vt:lpstr>
      <vt:lpstr>3.2 マスタ管理</vt:lpstr>
      <vt:lpstr>3.2.1 クラス</vt:lpstr>
      <vt:lpstr>3.2.2 オペレーティングシステム</vt:lpstr>
      <vt:lpstr>3.2.3 メーカー_sys_id紐づけ表</vt:lpstr>
      <vt:lpstr>3.2.4 製品モデル名_sys_id紐づけ表</vt:lpstr>
      <vt:lpstr>3.2.5 サーバ名_sys_id紐づけ表</vt:lpstr>
      <vt:lpstr>3.2.6 CIリレーションシップタイプ</vt:lpstr>
      <vt:lpstr>3.3 ServiceNow連携モデルでレコードの連携</vt:lpstr>
      <vt:lpstr>3.3.1 機器一覧の登録</vt:lpstr>
      <vt:lpstr>3.3.2 オペレーション作成</vt:lpstr>
      <vt:lpstr>3.3.3 パラメータシート登録</vt:lpstr>
      <vt:lpstr>3.3.3.1 ServiceNow接続情報</vt:lpstr>
      <vt:lpstr>3.3.3.2 会社</vt:lpstr>
      <vt:lpstr>3.3.3.3 ハードウェアモデル</vt:lpstr>
      <vt:lpstr>3.3.3.4 Linux</vt:lpstr>
      <vt:lpstr>3.3.3.5 Windows</vt:lpstr>
      <vt:lpstr>3.3.3.6 UNIX</vt:lpstr>
      <vt:lpstr>3.3.3.7 ESX</vt:lpstr>
      <vt:lpstr>3.3.3.8 CI関係性</vt:lpstr>
      <vt:lpstr>3.3.4 Conductor実行</vt:lpstr>
      <vt:lpstr>3.3.5 実行結果の確認（1/2）</vt:lpstr>
      <vt:lpstr>3.3.5 実行結果の確認（2/2）</vt:lpstr>
      <vt:lpstr>PowerPoint プレゼンテーション</vt:lpstr>
      <vt:lpstr>4.1 はじめに</vt:lpstr>
      <vt:lpstr>4.2 メニュー定義・作成（1/3）</vt:lpstr>
      <vt:lpstr>4.2 メニュー定義・作成（2/3）</vt:lpstr>
      <vt:lpstr>4.2 メニュー定義・作成（3/3）</vt:lpstr>
      <vt:lpstr>4.3 ロール・メニュー紐付管理</vt:lpstr>
      <vt:lpstr>PowerPoint プレゼンテーション</vt:lpstr>
      <vt:lpstr>5.1 テーブル名の取得</vt:lpstr>
      <vt:lpstr>5.2 ServiceNow項目名の取得（1/2）</vt:lpstr>
      <vt:lpstr>5.2 ServiceNow項目名の取得（2/2）</vt:lpstr>
      <vt:lpstr>5.3 オペレーティングシステムの取得</vt:lpstr>
      <vt:lpstr>PowerPoint プレゼンテーション</vt:lpstr>
      <vt:lpstr>PowerPoint プレゼンテーション</vt:lpstr>
      <vt:lpstr>6.1 Failed to import the required Python library～とでて異常終了する。</vt:lpstr>
      <vt:lpstr>6.2 項目名に「クラス」を利用する場合</vt:lpstr>
      <vt:lpstr>6.3 ITAのディレクトリをデフォルトから変更している場合</vt:lpstr>
      <vt:lpstr>6.4 ServiceNowにCI関係性というメニューがない</vt:lpstr>
      <vt:lpstr>6.5 Failed to delete record: ～とでて異常終了する</vt:lpstr>
      <vt:lpstr>6.5 Failed to delete record: ～とでて異常終了する</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2017-07-14T05:50:27Z</dcterms:created>
  <dcterms:modified xsi:type="dcterms:W3CDTF">2023-02-28T07:30:13Z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0x01010084FABC01750754469A9A21C30F936C75</vt:lpwstr>
  </property>
</Properties>
</file>